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charts/colors1.xml" ContentType="application/vnd.ms-office.chartcolorstyle+xml"/>
  <Override PartName="/ppt/charts/style1.xml" ContentType="application/vnd.ms-office.chartstyle+xml"/>
  <Override PartName="/ppt/charts/colors2.xml" ContentType="application/vnd.ms-office.chartcolorstyle+xml"/>
  <Override PartName="/ppt/charts/style2.xml" ContentType="application/vnd.ms-office.chart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74" r:id="rId1"/>
  </p:sldMasterIdLst>
  <p:notesMasterIdLst>
    <p:notesMasterId r:id="rId27"/>
  </p:notesMasterIdLst>
  <p:sldIdLst>
    <p:sldId id="361" r:id="rId2"/>
    <p:sldId id="362" r:id="rId3"/>
    <p:sldId id="298" r:id="rId4"/>
    <p:sldId id="299" r:id="rId5"/>
    <p:sldId id="300" r:id="rId6"/>
    <p:sldId id="301" r:id="rId7"/>
    <p:sldId id="302" r:id="rId8"/>
    <p:sldId id="363" r:id="rId9"/>
    <p:sldId id="322" r:id="rId10"/>
    <p:sldId id="364" r:id="rId11"/>
    <p:sldId id="303" r:id="rId12"/>
    <p:sldId id="323" r:id="rId13"/>
    <p:sldId id="305" r:id="rId14"/>
    <p:sldId id="315" r:id="rId15"/>
    <p:sldId id="324" r:id="rId16"/>
    <p:sldId id="331" r:id="rId17"/>
    <p:sldId id="306" r:id="rId18"/>
    <p:sldId id="359" r:id="rId19"/>
    <p:sldId id="358" r:id="rId20"/>
    <p:sldId id="325" r:id="rId21"/>
    <p:sldId id="329" r:id="rId22"/>
    <p:sldId id="327" r:id="rId23"/>
    <p:sldId id="330" r:id="rId24"/>
    <p:sldId id="365" r:id="rId25"/>
    <p:sldId id="366" r:id="rId26"/>
  </p:sldIdLst>
  <p:sldSz cx="12192000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等线" panose="02010600030101010101" pitchFamily="2" charset="-122"/>
        <a:ea typeface="等线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等线" panose="02010600030101010101" pitchFamily="2" charset="-122"/>
        <a:ea typeface="等线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等线" panose="02010600030101010101" pitchFamily="2" charset="-122"/>
        <a:ea typeface="等线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等线" panose="02010600030101010101" pitchFamily="2" charset="-122"/>
        <a:ea typeface="等线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等线" panose="02010600030101010101" pitchFamily="2" charset="-122"/>
        <a:ea typeface="等线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等线" panose="02010600030101010101" pitchFamily="2" charset="-122"/>
        <a:ea typeface="等线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等线" panose="02010600030101010101" pitchFamily="2" charset="-122"/>
        <a:ea typeface="等线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等线" panose="02010600030101010101" pitchFamily="2" charset="-122"/>
        <a:ea typeface="等线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等线" panose="02010600030101010101" pitchFamily="2" charset="-122"/>
        <a:ea typeface="等线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  <a:srgbClr val="0000FF"/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186" autoAdjust="0"/>
    <p:restoredTop sz="94660"/>
  </p:normalViewPr>
  <p:slideViewPr>
    <p:cSldViewPr showGuides="1">
      <p:cViewPr varScale="1">
        <p:scale>
          <a:sx n="73" d="100"/>
          <a:sy n="73" d="100"/>
        </p:scale>
        <p:origin x="-96" y="-630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 showFormatting="0"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package" Target="../embeddings/Microsoft_Excel____1.xlsx"/></Relationships>
</file>

<file path=ppt/charts/_rels/chart2.xml.rels><?xml version="1.0" encoding="UTF-8" standalone="yes"?>
<Relationships xmlns="http://schemas.openxmlformats.org/package/2006/relationships"><Relationship Id="rId3" Type="http://schemas.microsoft.com/office/2011/relationships/chartStyle" Target="style2.xml"/><Relationship Id="rId2" Type="http://schemas.microsoft.com/office/2011/relationships/chartColorStyle" Target="colors2.xml"/><Relationship Id="rId1" Type="http://schemas.openxmlformats.org/officeDocument/2006/relationships/package" Target="../embeddings/Microsoft_Excel____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zh-CN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A07F-4A82-B53D-DCBC4964CDD4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A07F-4A82-B53D-DCBC4964CDD4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2-A07F-4A82-B53D-DCBC4964CDD4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4-A07F-4A82-B53D-DCBC4964CDD4}"/>
              </c:ext>
            </c:extLst>
          </c:dPt>
          <c:dLbls>
            <c:dLbl>
              <c:idx val="0"/>
              <c:layout>
                <c:manualLayout>
                  <c:x val="-0.17493459486918975"/>
                  <c:y val="4.1696412948381452E-2"/>
                </c:manualLayout>
              </c:layout>
              <c:tx>
                <c:rich>
                  <a:bodyPr/>
                  <a:lstStyle/>
                  <a:p>
                    <a:r>
                      <a:rPr lang="en-US" altLang="zh-CN" dirty="0"/>
                      <a:t>44%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A07F-4A82-B53D-DCBC4964CDD4}"/>
                </c:ext>
              </c:extLst>
            </c:dLbl>
            <c:dLbl>
              <c:idx val="1"/>
              <c:layout>
                <c:manualLayout>
                  <c:x val="0.15356087545508423"/>
                  <c:y val="-0.18487839020122485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noAutofit/>
                  </a:bodyPr>
                  <a:lstStyle/>
                  <a:p>
                    <a:pPr>
                      <a:defRPr sz="2000" b="0" i="0" u="none" strike="noStrike" kern="1200" baseline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en-US" altLang="zh-CN" sz="2000" dirty="0"/>
                      <a:t>38%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>
                    <c:manualLayout>
                      <c:w val="0.16024193548387097"/>
                      <c:h val="8.9666666666666672E-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3-A07F-4A82-B53D-DCBC4964CDD4}"/>
                </c:ext>
              </c:extLst>
            </c:dLbl>
            <c:dLbl>
              <c:idx val="2"/>
              <c:layout>
                <c:manualLayout>
                  <c:x val="0.10765282363898061"/>
                  <c:y val="0.14217556138815982"/>
                </c:manualLayout>
              </c:layout>
              <c:tx>
                <c:rich>
                  <a:bodyPr/>
                  <a:lstStyle/>
                  <a:p>
                    <a:r>
                      <a:rPr lang="en-US" altLang="zh-CN" dirty="0"/>
                      <a:t>12%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A07F-4A82-B53D-DCBC4964CDD4}"/>
                </c:ext>
              </c:extLst>
            </c:dLbl>
            <c:dLbl>
              <c:idx val="3"/>
              <c:layout>
                <c:manualLayout>
                  <c:x val="3.7326644653289255E-2"/>
                  <c:y val="0.1510414114902304"/>
                </c:manualLayout>
              </c:layout>
              <c:tx>
                <c:rich>
                  <a:bodyPr/>
                  <a:lstStyle/>
                  <a:p>
                    <a:r>
                      <a:rPr lang="en-US" altLang="zh-CN" dirty="0"/>
                      <a:t>6%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A07F-4A82-B53D-DCBC4964CDD4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cat>
            <c:strRef>
              <c:f>Sheet1!$A$2:$A$5</c:f>
              <c:strCache>
                <c:ptCount val="4"/>
                <c:pt idx="0">
                  <c:v>知道母亲生日</c:v>
                </c:pt>
                <c:pt idx="1">
                  <c:v>知道父亲生日</c:v>
                </c:pt>
                <c:pt idx="2">
                  <c:v>知道父母生日</c:v>
                </c:pt>
                <c:pt idx="3">
                  <c:v>都不知道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22</c:v>
                </c:pt>
                <c:pt idx="1">
                  <c:v>19</c:v>
                </c:pt>
                <c:pt idx="2">
                  <c:v>6</c:v>
                </c:pt>
                <c:pt idx="3">
                  <c:v>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A07F-4A82-B53D-DCBC4964CDD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1.9473160612987896E-2"/>
          <c:y val="0.8527290755322251"/>
          <c:w val="0.9"/>
          <c:h val="6.4497331135390662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zh-CN"/>
        </a:p>
      </c:txPr>
    </c:legend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depthPercent val="100"/>
      <c:rAngAx val="0"/>
      <c:perspective val="3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173F-4BF0-A2E0-1BFFEE624C1C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173F-4BF0-A2E0-1BFFEE624C1C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2-173F-4BF0-A2E0-1BFFEE624C1C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2940-4A43-84DE-2F777C9500BE}"/>
              </c:ext>
            </c:extLst>
          </c:dPt>
          <c:dLbls>
            <c:dLbl>
              <c:idx val="0"/>
              <c:layout>
                <c:manualLayout>
                  <c:x val="-0.18631824509505374"/>
                  <c:y val="6.8339412594525833E-2"/>
                </c:manualLayout>
              </c:layout>
              <c:tx>
                <c:rich>
                  <a:bodyPr/>
                  <a:lstStyle/>
                  <a:p>
                    <a:r>
                      <a:rPr lang="zh-CN" altLang="en-US" dirty="0"/>
                      <a:t>语文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173F-4BF0-A2E0-1BFFEE624C1C}"/>
                </c:ext>
              </c:extLst>
            </c:dLbl>
            <c:dLbl>
              <c:idx val="1"/>
              <c:layout>
                <c:manualLayout>
                  <c:x val="-2.2150640260876528E-2"/>
                  <c:y val="-0.33035879562794229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noAutofit/>
                  </a:bodyPr>
                  <a:lstStyle/>
                  <a:p>
                    <a:pPr>
                      <a:defRPr sz="3200" b="1" i="0" u="none" strike="noStrike" kern="1200" baseline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zh-CN" altLang="en-US" dirty="0"/>
                      <a:t>数学  </a:t>
                    </a:r>
                    <a:r>
                      <a:rPr lang="en-US" altLang="zh-CN" dirty="0"/>
                      <a:t>37%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>
                    <c:manualLayout>
                      <c:w val="0.48462439354171638"/>
                      <c:h val="0.27428574666652994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3-173F-4BF0-A2E0-1BFFEE624C1C}"/>
                </c:ext>
              </c:extLst>
            </c:dLbl>
            <c:dLbl>
              <c:idx val="2"/>
              <c:layout>
                <c:manualLayout>
                  <c:x val="0.22727610753201305"/>
                  <c:y val="5.9908016896309584E-2"/>
                </c:manualLayout>
              </c:layout>
              <c:tx>
                <c:rich>
                  <a:bodyPr/>
                  <a:lstStyle/>
                  <a:p>
                    <a:r>
                      <a:rPr lang="zh-CN" altLang="en-US" dirty="0"/>
                      <a:t>英语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173F-4BF0-A2E0-1BFFEE624C1C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3200" b="1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cat>
            <c:strRef>
              <c:f>Sheet1!$A$2:$A$5</c:f>
              <c:strCache>
                <c:ptCount val="3"/>
                <c:pt idx="0">
                  <c:v>A</c:v>
                </c:pt>
                <c:pt idx="1">
                  <c:v>B</c:v>
                </c:pt>
                <c:pt idx="2">
                  <c:v>C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250</c:v>
                </c:pt>
                <c:pt idx="1">
                  <c:v>270</c:v>
                </c:pt>
                <c:pt idx="2">
                  <c:v>256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173F-4BF0-A2E0-1BFFEE624C1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页眉占位符 27649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endParaRPr lang="zh-CN" altLang="en-US" sz="1200" dirty="0"/>
          </a:p>
        </p:txBody>
      </p:sp>
      <p:sp>
        <p:nvSpPr>
          <p:cNvPr id="27651" name="日期占位符 27650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 algn="r"/>
            <a:endParaRPr lang="zh-CN" altLang="en-US" sz="1200" dirty="0"/>
          </a:p>
        </p:txBody>
      </p:sp>
      <p:sp>
        <p:nvSpPr>
          <p:cNvPr id="27652" name="幻灯片图像占位符 27651"/>
          <p:cNvSpPr>
            <a:spLocks noGrp="1" noRot="1" noChangeAspect="1" noTextEdi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ln w="9525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</p:sp>
      <p:sp>
        <p:nvSpPr>
          <p:cNvPr id="27653" name="文本占位符 27652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27654" name="页脚占位符 27653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/>
          <a:p>
            <a:pPr lvl="0"/>
            <a:endParaRPr lang="zh-CN" altLang="en-US" sz="1200" dirty="0"/>
          </a:p>
        </p:txBody>
      </p:sp>
      <p:sp>
        <p:nvSpPr>
          <p:cNvPr id="27655" name="灯片编号占位符 27654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/>
          <a:p>
            <a:pPr lvl="0" algn="r"/>
            <a:fld id="{9A0DB2DC-4C9A-4742-B13C-FB6460FD3503}" type="slidenum">
              <a:rPr lang="zh-CN" altLang="en-US" sz="1200" dirty="0"/>
              <a:t>‹#›</a:t>
            </a:fld>
            <a:endParaRPr lang="zh-CN" altLang="en-US" sz="1200" dirty="0"/>
          </a:p>
        </p:txBody>
      </p:sp>
    </p:spTree>
    <p:extLst>
      <p:ext uri="{BB962C8B-B14F-4D97-AF65-F5344CB8AC3E}">
        <p14:creationId xmlns:p14="http://schemas.microsoft.com/office/powerpoint/2010/main" val="58556275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lvl="0" indent="0" algn="l" defTabSz="914400" rtl="0" eaLnBrk="1" fontAlgn="base" latinLnBrk="0" hangingPunct="1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F157B9-FAE4-4D7E-98DB-217F8B54A3E4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905135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72639334"/>
      </p:ext>
    </p:extLst>
  </p:cSld>
  <p:clrMapOvr>
    <a:masterClrMapping/>
  </p:clrMapOvr>
  <p:hf hdr="0" ftr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6">
            <a:extLst>
              <a:ext uri="{FF2B5EF4-FFF2-40B4-BE49-F238E27FC236}">
                <a16:creationId xmlns:a16="http://schemas.microsoft.com/office/drawing/2014/main" xmlns="" id="{7EB7EF64-91D8-4B6D-BC40-B3BCF7AFD4F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6200" y="7938"/>
            <a:ext cx="12296776" cy="684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A900AD50-DCAD-459B-9E13-CDE72EED4D6A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-13063" y="7936"/>
            <a:ext cx="3352800" cy="8302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1447839"/>
      </p:ext>
    </p:extLst>
  </p:cSld>
  <p:clrMapOvr>
    <a:masterClrMapping/>
  </p:clrMapOvr>
  <p:hf hdr="0" ftr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9FA71AA1-A1FD-4D8F-A3D6-1F157BD715A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C764DE79-268F-4C1A-8933-263129D2AF90}" type="datetimeFigureOut">
              <a:rPr lang="en-US" smtClean="0"/>
              <a:t>4/24/2020</a:t>
            </a:fld>
            <a:endParaRPr lang="en-US" dirty="0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CA23BC4F-EE41-423C-A8E0-9677BB7F55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6ED28145-691B-4928-8FA7-DCDAC23C1C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lvl="0"/>
            <a:fld id="{9A0DB2DC-4C9A-4742-B13C-FB6460FD3503}" type="slidenum">
              <a:rPr lang="zh-CN" altLang="en-US" smtClean="0">
                <a:latin typeface="Arial" panose="020B0604020202020204" pitchFamily="34" charset="0"/>
              </a:rPr>
              <a:t>‹#›</a:t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983833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764DE79-268F-4C1A-8933-263129D2AF90}" type="datetimeFigureOut">
              <a:rPr lang="en-US" dirty="0"/>
              <a:t>4/24/2020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pPr lvl="0"/>
            <a:fld id="{9A0DB2DC-4C9A-4742-B13C-FB6460FD3503}" type="slidenum">
              <a:rPr lang="zh-CN" altLang="en-US" smtClean="0">
                <a:latin typeface="Arial" panose="020B0604020202020204" pitchFamily="34" charset="0"/>
              </a:rPr>
              <a:t>‹#›</a:t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278510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56728" y="-531440"/>
            <a:ext cx="13177464" cy="82093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53265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>
            <a:grpSpLocks/>
          </p:cNvGrpSpPr>
          <p:nvPr userDrawn="1"/>
        </p:nvGrpSpPr>
        <p:grpSpPr bwMode="auto">
          <a:xfrm>
            <a:off x="10416480" y="6093296"/>
            <a:ext cx="1431925" cy="430213"/>
            <a:chOff x="0" y="0"/>
            <a:chExt cx="10000" cy="10000"/>
          </a:xfrm>
        </p:grpSpPr>
        <p:pic>
          <p:nvPicPr>
            <p:cNvPr id="3" name="图片 2"/>
            <p:cNvPicPr>
              <a:picLocks noRot="1"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80" y="0"/>
              <a:ext cx="4320" cy="519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pic>
          <p:nvPicPr>
            <p:cNvPr id="4" name="图片 3"/>
            <p:cNvPicPr>
              <a:picLocks noRot="1"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5492"/>
              <a:ext cx="10000" cy="450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5366303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9" r:id="rId4"/>
    <p:sldLayoutId id="2147483682" r:id="rId5"/>
  </p:sldLayoutIdLst>
  <p:hf hdr="0" ftr="0"/>
  <p:txStyles>
    <p:titleStyle>
      <a:lvl1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等线 Light" panose="02010600030101010101" pitchFamily="2" charset="-122"/>
          <a:ea typeface="等线 Light" panose="02010600030101010101" pitchFamily="2" charset="-122"/>
        </a:defRPr>
      </a:lvl2pPr>
      <a:lvl3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等线 Light" panose="02010600030101010101" pitchFamily="2" charset="-122"/>
          <a:ea typeface="等线 Light" panose="02010600030101010101" pitchFamily="2" charset="-122"/>
        </a:defRPr>
      </a:lvl3pPr>
      <a:lvl4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等线 Light" panose="02010600030101010101" pitchFamily="2" charset="-122"/>
          <a:ea typeface="等线 Light" panose="02010600030101010101" pitchFamily="2" charset="-122"/>
        </a:defRPr>
      </a:lvl4pPr>
      <a:lvl5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等线 Light" panose="02010600030101010101" pitchFamily="2" charset="-122"/>
          <a:ea typeface="等线 Light" panose="02010600030101010101" pitchFamily="2" charset="-122"/>
        </a:defRPr>
      </a:lvl5pPr>
      <a:lvl6pPr marL="4572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等线 Light" panose="02010600030101010101" pitchFamily="2" charset="-122"/>
          <a:ea typeface="等线 Light" panose="02010600030101010101" pitchFamily="2" charset="-122"/>
        </a:defRPr>
      </a:lvl6pPr>
      <a:lvl7pPr marL="9144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等线 Light" panose="02010600030101010101" pitchFamily="2" charset="-122"/>
          <a:ea typeface="等线 Light" panose="02010600030101010101" pitchFamily="2" charset="-122"/>
        </a:defRPr>
      </a:lvl7pPr>
      <a:lvl8pPr marL="13716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等线 Light" panose="02010600030101010101" pitchFamily="2" charset="-122"/>
          <a:ea typeface="等线 Light" panose="02010600030101010101" pitchFamily="2" charset="-122"/>
        </a:defRPr>
      </a:lvl8pPr>
      <a:lvl9pPr marL="1828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等线 Light" panose="02010600030101010101" pitchFamily="2" charset="-122"/>
          <a:ea typeface="等线 Light" panose="02010600030101010101" pitchFamily="2" charset="-122"/>
        </a:defRPr>
      </a:lvl9pPr>
    </p:titleStyle>
    <p:bodyStyle>
      <a:lvl1pPr marL="228600" indent="-228600" algn="l" rtl="0" eaLnBrk="1" fontAlgn="base" hangingPunct="1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17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160.png"/><Relationship Id="rId4" Type="http://schemas.openxmlformats.org/officeDocument/2006/relationships/image" Target="../media/image18.e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21.emf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椭圆 22"/>
          <p:cNvSpPr/>
          <p:nvPr/>
        </p:nvSpPr>
        <p:spPr>
          <a:xfrm>
            <a:off x="-222910" y="2188750"/>
            <a:ext cx="43200" cy="432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椭圆 23"/>
          <p:cNvSpPr/>
          <p:nvPr/>
        </p:nvSpPr>
        <p:spPr>
          <a:xfrm>
            <a:off x="-353974" y="2514886"/>
            <a:ext cx="43200" cy="432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椭圆 24"/>
          <p:cNvSpPr/>
          <p:nvPr/>
        </p:nvSpPr>
        <p:spPr>
          <a:xfrm>
            <a:off x="-265074" y="2651411"/>
            <a:ext cx="43200" cy="432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椭圆 25"/>
          <p:cNvSpPr/>
          <p:nvPr/>
        </p:nvSpPr>
        <p:spPr>
          <a:xfrm>
            <a:off x="-280069" y="1822031"/>
            <a:ext cx="43200" cy="432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椭圆 26"/>
          <p:cNvSpPr/>
          <p:nvPr/>
        </p:nvSpPr>
        <p:spPr>
          <a:xfrm>
            <a:off x="-489619" y="2079206"/>
            <a:ext cx="43200" cy="432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椭圆 27"/>
          <p:cNvSpPr/>
          <p:nvPr/>
        </p:nvSpPr>
        <p:spPr>
          <a:xfrm>
            <a:off x="-350799" y="2975261"/>
            <a:ext cx="43200" cy="432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椭圆 28"/>
          <p:cNvSpPr/>
          <p:nvPr/>
        </p:nvSpPr>
        <p:spPr>
          <a:xfrm>
            <a:off x="-477799" y="2667286"/>
            <a:ext cx="43200" cy="432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椭圆 29"/>
          <p:cNvSpPr/>
          <p:nvPr/>
        </p:nvSpPr>
        <p:spPr>
          <a:xfrm>
            <a:off x="-407949" y="2864136"/>
            <a:ext cx="43200" cy="432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椭圆 30"/>
          <p:cNvSpPr/>
          <p:nvPr/>
        </p:nvSpPr>
        <p:spPr>
          <a:xfrm>
            <a:off x="-222910" y="2188750"/>
            <a:ext cx="72000" cy="720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椭圆 31"/>
          <p:cNvSpPr/>
          <p:nvPr/>
        </p:nvSpPr>
        <p:spPr>
          <a:xfrm>
            <a:off x="-515899" y="3133444"/>
            <a:ext cx="72000" cy="720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椭圆 32"/>
          <p:cNvSpPr/>
          <p:nvPr/>
        </p:nvSpPr>
        <p:spPr>
          <a:xfrm>
            <a:off x="-369849" y="1813211"/>
            <a:ext cx="43200" cy="432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椭圆 33"/>
          <p:cNvSpPr/>
          <p:nvPr/>
        </p:nvSpPr>
        <p:spPr>
          <a:xfrm>
            <a:off x="-351507" y="1880625"/>
            <a:ext cx="144000" cy="1440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softEdge rad="254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椭圆 34"/>
          <p:cNvSpPr/>
          <p:nvPr/>
        </p:nvSpPr>
        <p:spPr>
          <a:xfrm>
            <a:off x="-600744" y="2653881"/>
            <a:ext cx="126000" cy="1260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softEdge rad="254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椭圆 35"/>
          <p:cNvSpPr/>
          <p:nvPr/>
        </p:nvSpPr>
        <p:spPr>
          <a:xfrm>
            <a:off x="-300793" y="3189574"/>
            <a:ext cx="43200" cy="432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椭圆 36"/>
          <p:cNvSpPr/>
          <p:nvPr/>
        </p:nvSpPr>
        <p:spPr>
          <a:xfrm>
            <a:off x="-244437" y="2507742"/>
            <a:ext cx="43200" cy="432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8" name="椭圆 37"/>
          <p:cNvSpPr/>
          <p:nvPr/>
        </p:nvSpPr>
        <p:spPr>
          <a:xfrm>
            <a:off x="-355561" y="2999868"/>
            <a:ext cx="43200" cy="432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矩形 18">
            <a:extLst>
              <a:ext uri="{FF2B5EF4-FFF2-40B4-BE49-F238E27FC236}">
                <a16:creationId xmlns:a16="http://schemas.microsoft.com/office/drawing/2014/main" xmlns="" id="{37B0C57E-D705-4CF4-BB1D-3A1BD8612A54}"/>
              </a:ext>
            </a:extLst>
          </p:cNvPr>
          <p:cNvSpPr/>
          <p:nvPr/>
        </p:nvSpPr>
        <p:spPr>
          <a:xfrm>
            <a:off x="364145" y="2316540"/>
            <a:ext cx="12361255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zh-CN" altLang="en-US" sz="9600" b="1" dirty="0">
                <a:ln w="1905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  <a:reflection blurRad="6350" stA="50000" endA="300" endPos="50000" dist="29997" dir="5400000" sy="-10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统计调查（</a:t>
            </a:r>
            <a:r>
              <a:rPr lang="en-US" altLang="zh-CN" sz="9600" b="1" dirty="0">
                <a:ln w="1905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  <a:reflection blurRad="6350" stA="50000" endA="300" endPos="50000" dist="29997" dir="5400000" sy="-10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1</a:t>
            </a:r>
            <a:r>
              <a:rPr lang="zh-CN" altLang="en-US" sz="9600" b="1" dirty="0">
                <a:ln w="1905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  <a:reflection blurRad="6350" stA="50000" endA="300" endPos="50000" dist="29997" dir="5400000" sy="-10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）</a:t>
            </a:r>
            <a:endParaRPr lang="zh-CN" altLang="en-US" sz="9600" b="1" cap="none" spc="0" dirty="0">
              <a:ln w="19050" cmpd="sng">
                <a:solidFill>
                  <a:schemeClr val="tx1"/>
                </a:solidFill>
                <a:prstDash val="solid"/>
                <a:miter lim="800000"/>
              </a:ln>
              <a:solidFill>
                <a:srgbClr val="FFFF00"/>
              </a:solidFill>
              <a:effectLst>
                <a:glow rad="63500">
                  <a:schemeClr val="accent6">
                    <a:satMod val="175000"/>
                    <a:alpha val="40000"/>
                  </a:schemeClr>
                </a:glow>
                <a:outerShdw blurRad="50800" algn="tl" rotWithShape="0">
                  <a:srgbClr val="000000"/>
                </a:outerShdw>
                <a:reflection blurRad="6350" stA="50000" endA="300" endPos="50000" dist="29997" dir="5400000" sy="-10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357655" y="404790"/>
            <a:ext cx="1530566" cy="307775"/>
          </a:xfrm>
          <a:prstGeom prst="rect">
            <a:avLst/>
          </a:prstGeom>
          <a:solidFill>
            <a:srgbClr val="C00000"/>
          </a:solidFill>
          <a:ln w="12700" cap="flat">
            <a:noFill/>
            <a:prstDash val="solid"/>
            <a:miter lim="800000"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  <a:softEdge rad="19050"/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dist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zh-CN" altLang="en-US" sz="1400" b="1" u="none" strike="noStrike" cap="none" spc="0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腾祥范笑歌楷书简繁合集" panose="01010104010101010101" pitchFamily="2" charset="-122"/>
                <a:ea typeface="腾祥范笑歌楷书简繁合集" panose="01010104010101010101" pitchFamily="2" charset="-122"/>
                <a:cs typeface="微软雅黑" panose="020B0502040204020203" charset="-122"/>
                <a:sym typeface="微软雅黑" panose="020B0502040204020203" charset="-122"/>
              </a:rPr>
              <a:t>学易同步精品课堂</a:t>
            </a:r>
            <a:endParaRPr kumimoji="0" lang="zh-CN" altLang="en-US" sz="1400" b="1" u="none" strike="noStrike" cap="none" spc="0" normalizeH="0" baseline="0" dirty="0">
              <a:ln>
                <a:noFill/>
              </a:ln>
              <a:solidFill>
                <a:schemeClr val="bg1"/>
              </a:solidFill>
              <a:effectLst/>
              <a:uFillTx/>
              <a:latin typeface="腾祥范笑歌楷书简繁合集" panose="01010104010101010101" pitchFamily="2" charset="-122"/>
              <a:ea typeface="腾祥范笑歌楷书简繁合集" panose="01010104010101010101" pitchFamily="2" charset="-122"/>
              <a:cs typeface="微软雅黑" panose="020B0502040204020203" charset="-122"/>
              <a:sym typeface="微软雅黑" panose="020B0502040204020203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0961182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xmlns="" id="{002F557B-FCB4-4415-BBFA-B529C1478328}"/>
              </a:ext>
            </a:extLst>
          </p:cNvPr>
          <p:cNvSpPr txBox="1"/>
          <p:nvPr/>
        </p:nvSpPr>
        <p:spPr>
          <a:xfrm>
            <a:off x="152400" y="909779"/>
            <a:ext cx="3352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4.</a:t>
            </a:r>
            <a:r>
              <a:rPr lang="zh-CN" altLang="en-US" sz="40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数据的描述</a:t>
            </a: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xmlns="" id="{B1502C22-5727-4F5D-8BA8-4DBC73558AD7}"/>
              </a:ext>
            </a:extLst>
          </p:cNvPr>
          <p:cNvSpPr txBox="1"/>
          <p:nvPr/>
        </p:nvSpPr>
        <p:spPr>
          <a:xfrm>
            <a:off x="1101283" y="2589827"/>
            <a:ext cx="861774" cy="3086893"/>
          </a:xfrm>
          <a:prstGeom prst="rect">
            <a:avLst/>
          </a:prstGeom>
          <a:noFill/>
          <a:ln w="9525">
            <a:noFill/>
          </a:ln>
        </p:spPr>
        <p:txBody>
          <a:bodyPr vert="eaVert"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4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扇形统计图</a:t>
            </a:r>
          </a:p>
        </p:txBody>
      </p:sp>
      <p:sp>
        <p:nvSpPr>
          <p:cNvPr id="4" name="矩形 3">
            <a:extLst>
              <a:ext uri="{FF2B5EF4-FFF2-40B4-BE49-F238E27FC236}">
                <a16:creationId xmlns:a16="http://schemas.microsoft.com/office/drawing/2014/main" xmlns="" id="{F0AEC0DF-3DE9-4CCE-8A6A-A37B6F0E82AE}"/>
              </a:ext>
            </a:extLst>
          </p:cNvPr>
          <p:cNvSpPr/>
          <p:nvPr/>
        </p:nvSpPr>
        <p:spPr>
          <a:xfrm>
            <a:off x="2324102" y="1580504"/>
            <a:ext cx="6483348" cy="58477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</a:rPr>
              <a:t>全班同学最喜爱节目的人数</a:t>
            </a:r>
            <a:r>
              <a:rPr lang="zh-CN" altLang="en-US" sz="3200" b="1" dirty="0">
                <a:solidFill>
                  <a:srgbClr val="002060"/>
                </a:solidFill>
              </a:rPr>
              <a:t>统计图</a:t>
            </a:r>
          </a:p>
        </p:txBody>
      </p:sp>
      <p:sp>
        <p:nvSpPr>
          <p:cNvPr id="5" name="椭圆 4">
            <a:extLst>
              <a:ext uri="{FF2B5EF4-FFF2-40B4-BE49-F238E27FC236}">
                <a16:creationId xmlns:a16="http://schemas.microsoft.com/office/drawing/2014/main" xmlns="" id="{B93D9A4D-97F4-40BB-BA0B-65AC888241E7}"/>
              </a:ext>
            </a:extLst>
          </p:cNvPr>
          <p:cNvSpPr/>
          <p:nvPr/>
        </p:nvSpPr>
        <p:spPr>
          <a:xfrm>
            <a:off x="3733800" y="2161599"/>
            <a:ext cx="3600450" cy="3695700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lstStyle/>
          <a:p>
            <a:pPr algn="ctr"/>
            <a:endParaRPr dirty="0">
              <a:latin typeface="Arial" panose="020B0604020202020204" pitchFamily="34" charset="0"/>
            </a:endParaRPr>
          </a:p>
        </p:txBody>
      </p:sp>
      <p:sp>
        <p:nvSpPr>
          <p:cNvPr id="6" name="直接连接符 5">
            <a:extLst>
              <a:ext uri="{FF2B5EF4-FFF2-40B4-BE49-F238E27FC236}">
                <a16:creationId xmlns:a16="http://schemas.microsoft.com/office/drawing/2014/main" xmlns="" id="{A1BABC11-3B1D-4093-86DB-D0742F371B11}"/>
              </a:ext>
            </a:extLst>
          </p:cNvPr>
          <p:cNvSpPr/>
          <p:nvPr/>
        </p:nvSpPr>
        <p:spPr>
          <a:xfrm flipH="1">
            <a:off x="4724400" y="4066599"/>
            <a:ext cx="781050" cy="1638300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7" name="直接连接符 6">
            <a:extLst>
              <a:ext uri="{FF2B5EF4-FFF2-40B4-BE49-F238E27FC236}">
                <a16:creationId xmlns:a16="http://schemas.microsoft.com/office/drawing/2014/main" xmlns="" id="{13C93DF9-E17D-4C67-91E9-58506FF8478B}"/>
              </a:ext>
            </a:extLst>
          </p:cNvPr>
          <p:cNvSpPr/>
          <p:nvPr/>
        </p:nvSpPr>
        <p:spPr>
          <a:xfrm>
            <a:off x="5524500" y="4085649"/>
            <a:ext cx="1790700" cy="95250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8" name="直接连接符 7">
            <a:extLst>
              <a:ext uri="{FF2B5EF4-FFF2-40B4-BE49-F238E27FC236}">
                <a16:creationId xmlns:a16="http://schemas.microsoft.com/office/drawing/2014/main" xmlns="" id="{F50D53A2-9FF0-4169-A29F-5B328CCBE951}"/>
              </a:ext>
            </a:extLst>
          </p:cNvPr>
          <p:cNvSpPr/>
          <p:nvPr/>
        </p:nvSpPr>
        <p:spPr>
          <a:xfrm flipV="1">
            <a:off x="5467350" y="2352099"/>
            <a:ext cx="876300" cy="1752600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9" name="直接连接符 8">
            <a:extLst>
              <a:ext uri="{FF2B5EF4-FFF2-40B4-BE49-F238E27FC236}">
                <a16:creationId xmlns:a16="http://schemas.microsoft.com/office/drawing/2014/main" xmlns="" id="{AD262486-D7A3-4512-AB42-4DC5F77BCB00}"/>
              </a:ext>
            </a:extLst>
          </p:cNvPr>
          <p:cNvSpPr/>
          <p:nvPr/>
        </p:nvSpPr>
        <p:spPr>
          <a:xfrm flipH="1" flipV="1">
            <a:off x="4191000" y="2847399"/>
            <a:ext cx="1257300" cy="1219200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10" name="直接连接符 9">
            <a:extLst>
              <a:ext uri="{FF2B5EF4-FFF2-40B4-BE49-F238E27FC236}">
                <a16:creationId xmlns:a16="http://schemas.microsoft.com/office/drawing/2014/main" xmlns="" id="{7AFA129A-BEA4-47B5-9137-CEEC20CC3DC2}"/>
              </a:ext>
            </a:extLst>
          </p:cNvPr>
          <p:cNvSpPr/>
          <p:nvPr/>
        </p:nvSpPr>
        <p:spPr>
          <a:xfrm flipH="1" flipV="1">
            <a:off x="5010150" y="2256849"/>
            <a:ext cx="476250" cy="1828800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xmlns="" id="{74E4FEA4-A814-440E-9082-675C067F719B}"/>
              </a:ext>
            </a:extLst>
          </p:cNvPr>
          <p:cNvSpPr txBox="1"/>
          <p:nvPr/>
        </p:nvSpPr>
        <p:spPr>
          <a:xfrm>
            <a:off x="5565776" y="4420612"/>
            <a:ext cx="1673225" cy="10668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zh-CN" altLang="en-US" sz="3200" b="1" dirty="0">
                <a:solidFill>
                  <a:schemeClr val="bg1"/>
                </a:solidFill>
              </a:rPr>
              <a:t>动画</a:t>
            </a:r>
          </a:p>
          <a:p>
            <a:r>
              <a:rPr lang="en-US" altLang="zh-CN" sz="3200" b="1" dirty="0">
                <a:solidFill>
                  <a:schemeClr val="bg1"/>
                </a:solidFill>
              </a:rPr>
              <a:t>30</a:t>
            </a:r>
            <a:r>
              <a:rPr lang="zh-CN" altLang="en-US" sz="3200" b="1" dirty="0">
                <a:solidFill>
                  <a:schemeClr val="bg1"/>
                </a:solidFill>
              </a:rPr>
              <a:t>﹪</a:t>
            </a: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xmlns="" id="{21D2F51F-FC97-4211-AD86-36478870D453}"/>
              </a:ext>
            </a:extLst>
          </p:cNvPr>
          <p:cNvSpPr txBox="1"/>
          <p:nvPr/>
        </p:nvSpPr>
        <p:spPr>
          <a:xfrm>
            <a:off x="4041776" y="3677662"/>
            <a:ext cx="1368425" cy="10668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zh-CN" altLang="en-US" sz="3200" b="1" dirty="0">
                <a:solidFill>
                  <a:schemeClr val="bg1"/>
                </a:solidFill>
              </a:rPr>
              <a:t>娱乐</a:t>
            </a:r>
          </a:p>
          <a:p>
            <a:r>
              <a:rPr lang="en-US" altLang="zh-CN" sz="3200" b="1">
                <a:solidFill>
                  <a:schemeClr val="bg1"/>
                </a:solidFill>
              </a:rPr>
              <a:t>36</a:t>
            </a:r>
            <a:r>
              <a:rPr lang="zh-CN" altLang="en-US" sz="3200" b="1">
                <a:solidFill>
                  <a:schemeClr val="bg1"/>
                </a:solidFill>
              </a:rPr>
              <a:t>﹪</a:t>
            </a:r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xmlns="" id="{E0239E5C-0365-4DC8-A94D-9DE5F2A846F1}"/>
              </a:ext>
            </a:extLst>
          </p:cNvPr>
          <p:cNvSpPr txBox="1"/>
          <p:nvPr/>
        </p:nvSpPr>
        <p:spPr>
          <a:xfrm>
            <a:off x="4419600" y="2466400"/>
            <a:ext cx="889000" cy="83099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zh-CN" altLang="en-US" sz="2400" b="1" dirty="0">
                <a:solidFill>
                  <a:schemeClr val="bg1"/>
                </a:solidFill>
              </a:rPr>
              <a:t>戏曲</a:t>
            </a:r>
          </a:p>
          <a:p>
            <a:r>
              <a:rPr lang="en-US" altLang="zh-CN" sz="2400" b="1">
                <a:solidFill>
                  <a:schemeClr val="bg1"/>
                </a:solidFill>
              </a:rPr>
              <a:t>6</a:t>
            </a:r>
            <a:r>
              <a:rPr lang="zh-CN" altLang="en-US" sz="2400" b="1">
                <a:solidFill>
                  <a:schemeClr val="bg1"/>
                </a:solidFill>
              </a:rPr>
              <a:t>﹪</a:t>
            </a:r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xmlns="" id="{0998790A-C1F6-4E2A-9768-CF890A656A0C}"/>
              </a:ext>
            </a:extLst>
          </p:cNvPr>
          <p:cNvSpPr txBox="1"/>
          <p:nvPr/>
        </p:nvSpPr>
        <p:spPr>
          <a:xfrm>
            <a:off x="5203826" y="2253674"/>
            <a:ext cx="1158875" cy="10668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zh-CN" altLang="en-US" sz="3200" b="1" dirty="0">
                <a:solidFill>
                  <a:schemeClr val="bg1"/>
                </a:solidFill>
              </a:rPr>
              <a:t>新闻</a:t>
            </a:r>
            <a:r>
              <a:rPr lang="en-US" altLang="zh-CN" sz="3200" b="1">
                <a:solidFill>
                  <a:schemeClr val="bg1"/>
                </a:solidFill>
              </a:rPr>
              <a:t>8</a:t>
            </a:r>
            <a:r>
              <a:rPr lang="zh-CN" altLang="en-US" sz="3200" b="1">
                <a:solidFill>
                  <a:schemeClr val="bg1"/>
                </a:solidFill>
              </a:rPr>
              <a:t>﹪</a:t>
            </a:r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xmlns="" id="{EDB6E873-533C-48BC-A600-13979FFBD53B}"/>
              </a:ext>
            </a:extLst>
          </p:cNvPr>
          <p:cNvSpPr txBox="1"/>
          <p:nvPr/>
        </p:nvSpPr>
        <p:spPr>
          <a:xfrm>
            <a:off x="5889626" y="2915662"/>
            <a:ext cx="1273175" cy="10668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zh-CN" altLang="en-US" sz="3200" b="1" dirty="0">
                <a:solidFill>
                  <a:schemeClr val="bg1"/>
                </a:solidFill>
              </a:rPr>
              <a:t>体育</a:t>
            </a:r>
          </a:p>
          <a:p>
            <a:r>
              <a:rPr lang="en-US" altLang="zh-CN" sz="3200" b="1">
                <a:solidFill>
                  <a:schemeClr val="bg1"/>
                </a:solidFill>
              </a:rPr>
              <a:t>20</a:t>
            </a:r>
            <a:r>
              <a:rPr lang="zh-CN" altLang="en-US" sz="3200" b="1">
                <a:solidFill>
                  <a:schemeClr val="bg1"/>
                </a:solidFill>
              </a:rPr>
              <a:t>﹪</a:t>
            </a:r>
          </a:p>
        </p:txBody>
      </p:sp>
      <p:grpSp>
        <p:nvGrpSpPr>
          <p:cNvPr id="17" name="组合 16">
            <a:extLst>
              <a:ext uri="{FF2B5EF4-FFF2-40B4-BE49-F238E27FC236}">
                <a16:creationId xmlns:a16="http://schemas.microsoft.com/office/drawing/2014/main" xmlns="" id="{D1B98DBA-507B-4245-A987-D4012B661F46}"/>
              </a:ext>
            </a:extLst>
          </p:cNvPr>
          <p:cNvGrpSpPr/>
          <p:nvPr/>
        </p:nvGrpSpPr>
        <p:grpSpPr>
          <a:xfrm>
            <a:off x="8077200" y="3066474"/>
            <a:ext cx="3733800" cy="2133600"/>
            <a:chOff x="2112" y="2064"/>
            <a:chExt cx="1968" cy="1344"/>
          </a:xfrm>
        </p:grpSpPr>
        <p:sp>
          <p:nvSpPr>
            <p:cNvPr id="18" name="流程图: 可选过程 17">
              <a:extLst>
                <a:ext uri="{FF2B5EF4-FFF2-40B4-BE49-F238E27FC236}">
                  <a16:creationId xmlns:a16="http://schemas.microsoft.com/office/drawing/2014/main" xmlns="" id="{99532966-FCEF-4D6D-94BF-C0F949496DBD}"/>
                </a:ext>
              </a:extLst>
            </p:cNvPr>
            <p:cNvSpPr/>
            <p:nvPr/>
          </p:nvSpPr>
          <p:spPr>
            <a:xfrm>
              <a:off x="2112" y="2064"/>
              <a:ext cx="1968" cy="1344"/>
            </a:xfrm>
            <a:prstGeom prst="flowChartAlternateProcess">
              <a:avLst/>
            </a:prstGeom>
            <a:gradFill rotWithShape="0">
              <a:gsLst>
                <a:gs pos="0">
                  <a:srgbClr val="FFFF00"/>
                </a:gs>
                <a:gs pos="50000">
                  <a:srgbClr val="FFFFFF"/>
                </a:gs>
                <a:gs pos="100000">
                  <a:srgbClr val="FFFF00"/>
                </a:gs>
              </a:gsLst>
              <a:lin ang="5400000" scaled="1"/>
              <a:tileRect/>
            </a:gradFill>
            <a:ln w="9525">
              <a:noFill/>
            </a:ln>
          </p:spPr>
          <p:txBody>
            <a:bodyPr/>
            <a:lstStyle/>
            <a:p>
              <a:endPara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9" name="文本框 18">
              <a:extLst>
                <a:ext uri="{FF2B5EF4-FFF2-40B4-BE49-F238E27FC236}">
                  <a16:creationId xmlns:a16="http://schemas.microsoft.com/office/drawing/2014/main" xmlns="" id="{55667676-5D60-41CD-A4E0-DF297209DF76}"/>
                </a:ext>
              </a:extLst>
            </p:cNvPr>
            <p:cNvSpPr txBox="1"/>
            <p:nvPr/>
          </p:nvSpPr>
          <p:spPr>
            <a:xfrm>
              <a:off x="2160" y="2160"/>
              <a:ext cx="1920" cy="1144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buClr>
                  <a:schemeClr val="bg1"/>
                </a:buClr>
              </a:pPr>
              <a:r>
                <a:rPr lang="zh-CN" altLang="en-US" sz="2800" b="1" dirty="0">
                  <a:effectLst>
                    <a:outerShdw blurRad="38100" dist="38100" dir="2700000">
                      <a:srgbClr val="C0C0C0"/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rPr>
                <a:t>扇形统计图的特点：    </a:t>
              </a:r>
              <a:r>
                <a:rPr lang="zh-CN" altLang="en-US" sz="2800" b="1" dirty="0">
                  <a:solidFill>
                    <a:srgbClr val="FF0000"/>
                  </a:solidFill>
                  <a:effectLst>
                    <a:outerShdw blurRad="38100" dist="38100" dir="2700000">
                      <a:srgbClr val="C0C0C0"/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rPr>
                <a:t>扇形统计图能清楚地表示出各部分在总体中所占的百分比。</a:t>
              </a:r>
            </a:p>
          </p:txBody>
        </p:sp>
      </p:grpSp>
      <p:sp>
        <p:nvSpPr>
          <p:cNvPr id="20" name="矩形 19">
            <a:extLst>
              <a:ext uri="{FF2B5EF4-FFF2-40B4-BE49-F238E27FC236}">
                <a16:creationId xmlns:a16="http://schemas.microsoft.com/office/drawing/2014/main" xmlns="" id="{7462D503-A307-4FD2-9980-0D77C30AC445}"/>
              </a:ext>
            </a:extLst>
          </p:cNvPr>
          <p:cNvSpPr/>
          <p:nvPr/>
        </p:nvSpPr>
        <p:spPr>
          <a:xfrm>
            <a:off x="4655840" y="-3558"/>
            <a:ext cx="2954648" cy="923326"/>
          </a:xfrm>
          <a:prstGeom prst="rect">
            <a:avLst/>
          </a:prstGeom>
          <a:noFill/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zh-CN" altLang="en-US" sz="54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知识精讲</a:t>
            </a:r>
          </a:p>
        </p:txBody>
      </p:sp>
    </p:spTree>
    <p:extLst>
      <p:ext uri="{BB962C8B-B14F-4D97-AF65-F5344CB8AC3E}">
        <p14:creationId xmlns:p14="http://schemas.microsoft.com/office/powerpoint/2010/main" val="32044295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4226" name="文本框 1204225"/>
          <p:cNvSpPr txBox="1"/>
          <p:nvPr/>
        </p:nvSpPr>
        <p:spPr>
          <a:xfrm>
            <a:off x="2802731" y="3962400"/>
            <a:ext cx="6967538" cy="701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zh-CN" altLang="en-US" sz="4000" b="1" dirty="0">
                <a:solidFill>
                  <a:srgbClr val="C00000"/>
                </a:solidFill>
                <a:latin typeface="Times New Roman" panose="02020603050405020304" pitchFamily="18" charset="0"/>
                <a:ea typeface="楷体_GB2312" pitchFamily="49" charset="-122"/>
              </a:rPr>
              <a:t>圆心角的度数</a:t>
            </a:r>
            <a:r>
              <a:rPr lang="en-US" altLang="zh-CN" sz="4000" b="1" dirty="0">
                <a:solidFill>
                  <a:srgbClr val="C00000"/>
                </a:solidFill>
                <a:latin typeface="Times New Roman" panose="02020603050405020304" pitchFamily="18" charset="0"/>
                <a:ea typeface="楷体_GB2312" pitchFamily="49" charset="-122"/>
              </a:rPr>
              <a:t>=</a:t>
            </a:r>
            <a:r>
              <a:rPr lang="zh-CN" altLang="en-US" sz="4000" b="1" dirty="0">
                <a:solidFill>
                  <a:srgbClr val="C00000"/>
                </a:solidFill>
                <a:latin typeface="Times New Roman" panose="02020603050405020304" pitchFamily="18" charset="0"/>
                <a:ea typeface="楷体_GB2312" pitchFamily="49" charset="-122"/>
              </a:rPr>
              <a:t>百分比</a:t>
            </a:r>
            <a:r>
              <a:rPr lang="en-US" altLang="zh-CN" sz="4000" b="1">
                <a:solidFill>
                  <a:srgbClr val="C00000"/>
                </a:solidFill>
                <a:latin typeface="Times New Roman" panose="02020603050405020304" pitchFamily="18" charset="0"/>
                <a:ea typeface="楷体_GB2312" pitchFamily="49" charset="-122"/>
              </a:rPr>
              <a:t>× 360°</a:t>
            </a:r>
          </a:p>
        </p:txBody>
      </p:sp>
      <p:sp>
        <p:nvSpPr>
          <p:cNvPr id="1204227" name="文本框 1204226"/>
          <p:cNvSpPr txBox="1"/>
          <p:nvPr/>
        </p:nvSpPr>
        <p:spPr>
          <a:xfrm>
            <a:off x="1774826" y="333376"/>
            <a:ext cx="7058025" cy="5191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sz="2800" dirty="0"/>
          </a:p>
        </p:txBody>
      </p:sp>
      <p:sp>
        <p:nvSpPr>
          <p:cNvPr id="1204228" name="文本框 1204227"/>
          <p:cNvSpPr txBox="1"/>
          <p:nvPr/>
        </p:nvSpPr>
        <p:spPr>
          <a:xfrm>
            <a:off x="294879" y="1114960"/>
            <a:ext cx="11430000" cy="1323439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4000" b="1" dirty="0"/>
              <a:t>    </a:t>
            </a:r>
            <a:r>
              <a:rPr lang="zh-CN" altLang="en-US" sz="4000" b="1" dirty="0"/>
              <a:t>我们知道，扇形图通过扇形的大小来反映各个部分占总体的</a:t>
            </a:r>
            <a:r>
              <a:rPr lang="zh-CN" altLang="en-US" sz="4000" b="1" dirty="0">
                <a:solidFill>
                  <a:srgbClr val="FF0000"/>
                </a:solidFill>
              </a:rPr>
              <a:t>百分比</a:t>
            </a:r>
            <a:r>
              <a:rPr lang="zh-CN" altLang="en-US" sz="3600" b="1" dirty="0"/>
              <a:t>。</a:t>
            </a:r>
          </a:p>
        </p:txBody>
      </p:sp>
      <p:sp>
        <p:nvSpPr>
          <p:cNvPr id="1204229" name="矩形 1204228"/>
          <p:cNvSpPr/>
          <p:nvPr/>
        </p:nvSpPr>
        <p:spPr>
          <a:xfrm>
            <a:off x="152400" y="2721114"/>
            <a:ext cx="12268200" cy="707886"/>
          </a:xfrm>
          <a:prstGeom prst="rect">
            <a:avLst/>
          </a:prstGeom>
          <a:noFill/>
          <a:ln w="9525">
            <a:noFill/>
          </a:ln>
        </p:spPr>
        <p:txBody>
          <a:bodyPr wrap="square" anchor="ctr">
            <a:spAutoFit/>
          </a:bodyPr>
          <a:lstStyle/>
          <a:p>
            <a:r>
              <a:rPr lang="zh-CN" altLang="en-US" sz="4000" b="1" dirty="0">
                <a:solidFill>
                  <a:srgbClr val="3333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讨论：如何根据百分比或圆心角画出相应的扇形图？</a:t>
            </a:r>
            <a:r>
              <a:rPr lang="zh-CN" altLang="en-US" sz="4000" b="1" dirty="0">
                <a:solidFill>
                  <a:srgbClr val="3333FF"/>
                </a:solidFill>
              </a:rPr>
              <a:t> </a:t>
            </a:r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xmlns="" id="{6AB7B860-C24D-4C83-BF69-58C4B001F04D}"/>
              </a:ext>
            </a:extLst>
          </p:cNvPr>
          <p:cNvSpPr/>
          <p:nvPr/>
        </p:nvSpPr>
        <p:spPr>
          <a:xfrm>
            <a:off x="4655840" y="-3558"/>
            <a:ext cx="2954648" cy="923326"/>
          </a:xfrm>
          <a:prstGeom prst="rect">
            <a:avLst/>
          </a:prstGeom>
          <a:noFill/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zh-CN" altLang="en-US" sz="54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知识精讲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EFDE2846-15B4-456D-9140-E79CEEDB39A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48800" y="4184262"/>
            <a:ext cx="2390686" cy="22001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4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4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1204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04226" grpId="0"/>
      <p:bldP spid="120422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26758" name="对象 1226757"/>
          <p:cNvGraphicFramePr/>
          <p:nvPr>
            <p:extLst>
              <p:ext uri="{D42A27DB-BD31-4B8C-83A1-F6EECF244321}">
                <p14:modId xmlns:p14="http://schemas.microsoft.com/office/powerpoint/2010/main" val="1485887880"/>
              </p:ext>
            </p:extLst>
          </p:nvPr>
        </p:nvGraphicFramePr>
        <p:xfrm>
          <a:off x="8534400" y="858176"/>
          <a:ext cx="3438361" cy="268651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54" r:id="rId3" imgW="3552825" imgH="2771775" progId="Excel.Chart.8">
                  <p:embed/>
                </p:oleObj>
              </mc:Choice>
              <mc:Fallback>
                <p:oleObj r:id="rId3" imgW="3552825" imgH="2771775" progId="Excel.Chart.8">
                  <p:embed/>
                  <p:pic>
                    <p:nvPicPr>
                      <p:cNvPr id="0" name="图片 3077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8534400" y="858176"/>
                        <a:ext cx="3438361" cy="2686519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26754" name="文本框 1226753"/>
          <p:cNvSpPr txBox="1"/>
          <p:nvPr/>
        </p:nvSpPr>
        <p:spPr>
          <a:xfrm>
            <a:off x="381000" y="1046163"/>
            <a:ext cx="6408738" cy="5794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 b="1" dirty="0"/>
              <a:t>绘制扇形图的一般步骤：</a:t>
            </a:r>
          </a:p>
        </p:txBody>
      </p:sp>
      <p:sp>
        <p:nvSpPr>
          <p:cNvPr id="1226755" name="文本框 1226754"/>
          <p:cNvSpPr txBox="1"/>
          <p:nvPr/>
        </p:nvSpPr>
        <p:spPr>
          <a:xfrm>
            <a:off x="841387" y="1950243"/>
            <a:ext cx="6769100" cy="5191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 b="1" dirty="0"/>
              <a:t>①</a:t>
            </a:r>
            <a:r>
              <a:rPr lang="zh-CN" altLang="en-US" sz="2800" b="1" dirty="0"/>
              <a:t>计算各部分量占总量的百分比；</a:t>
            </a:r>
          </a:p>
        </p:txBody>
      </p:sp>
      <p:sp>
        <p:nvSpPr>
          <p:cNvPr id="1226756" name="文本框 1226755"/>
          <p:cNvSpPr txBox="1"/>
          <p:nvPr/>
        </p:nvSpPr>
        <p:spPr>
          <a:xfrm>
            <a:off x="841387" y="2896204"/>
            <a:ext cx="9826614" cy="1169551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 b="1" dirty="0"/>
              <a:t>②</a:t>
            </a:r>
            <a:r>
              <a:rPr lang="zh-CN" altLang="en-US" sz="2800" b="1" dirty="0"/>
              <a:t>计算相应扇形圆心角的度数                 </a:t>
            </a:r>
            <a:endParaRPr lang="en-US" altLang="zh-CN" sz="2800" b="1" dirty="0"/>
          </a:p>
          <a:p>
            <a:pPr>
              <a:spcBef>
                <a:spcPct val="50000"/>
              </a:spcBef>
            </a:pPr>
            <a:r>
              <a:rPr lang="zh-CN" altLang="en-US" sz="2800" b="1" dirty="0"/>
              <a:t>（圆心角的度数</a:t>
            </a:r>
            <a:r>
              <a:rPr lang="en-US" altLang="zh-CN" sz="2800" b="1" dirty="0"/>
              <a:t>=</a:t>
            </a:r>
            <a:r>
              <a:rPr lang="zh-CN" altLang="en-US" sz="2800" b="1" dirty="0"/>
              <a:t>相应部分量所占总量的百分比</a:t>
            </a:r>
            <a:r>
              <a:rPr lang="en-US" altLang="zh-CN" sz="2800" b="1" dirty="0"/>
              <a:t>×360°</a:t>
            </a:r>
            <a:r>
              <a:rPr lang="zh-CN" altLang="en-US" sz="2800" b="1" dirty="0"/>
              <a:t>）；</a:t>
            </a:r>
          </a:p>
        </p:txBody>
      </p:sp>
      <p:sp>
        <p:nvSpPr>
          <p:cNvPr id="1226757" name="文本框 1226756"/>
          <p:cNvSpPr txBox="1"/>
          <p:nvPr/>
        </p:nvSpPr>
        <p:spPr>
          <a:xfrm>
            <a:off x="841387" y="4352147"/>
            <a:ext cx="11131374" cy="94615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/>
              <a:t>③</a:t>
            </a:r>
            <a:r>
              <a:rPr lang="zh-CN" altLang="en-US" sz="2800" b="1" dirty="0"/>
              <a:t>根据圆心角的度数画出各个扇形，并在图上标出各扇形所代表的内容及所占的百分比。</a:t>
            </a:r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xmlns="" id="{FF79EEC3-0F95-4D21-9FFD-B3F8A8C44A1A}"/>
              </a:ext>
            </a:extLst>
          </p:cNvPr>
          <p:cNvSpPr/>
          <p:nvPr/>
        </p:nvSpPr>
        <p:spPr>
          <a:xfrm>
            <a:off x="4655839" y="-3558"/>
            <a:ext cx="2954648" cy="923326"/>
          </a:xfrm>
          <a:prstGeom prst="rect">
            <a:avLst/>
          </a:prstGeom>
          <a:noFill/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zh-CN" altLang="en-US" sz="54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知识精讲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6274" name="文本框 1206273"/>
          <p:cNvSpPr txBox="1"/>
          <p:nvPr/>
        </p:nvSpPr>
        <p:spPr>
          <a:xfrm>
            <a:off x="228600" y="1052513"/>
            <a:ext cx="11963400" cy="4832092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 dirty="0"/>
              <a:t>经调查，某班同学上学所用的交通工具中，自行车占有</a:t>
            </a:r>
            <a:r>
              <a:rPr lang="en-US" altLang="zh-CN" sz="2800" dirty="0"/>
              <a:t>60%</a:t>
            </a:r>
            <a:r>
              <a:rPr lang="zh-CN" altLang="en-US" sz="2800" dirty="0"/>
              <a:t>，公交车占</a:t>
            </a:r>
            <a:r>
              <a:rPr lang="en-US" altLang="zh-CN" sz="2800" dirty="0"/>
              <a:t>30%</a:t>
            </a:r>
            <a:r>
              <a:rPr lang="zh-CN" altLang="en-US" sz="2800" dirty="0"/>
              <a:t>，其他占</a:t>
            </a:r>
            <a:r>
              <a:rPr lang="en-US" altLang="zh-CN" sz="2800" dirty="0"/>
              <a:t>10%</a:t>
            </a:r>
            <a:r>
              <a:rPr lang="zh-CN" altLang="en-US" sz="2800" dirty="0"/>
              <a:t>，</a:t>
            </a:r>
          </a:p>
          <a:p>
            <a:pPr>
              <a:spcBef>
                <a:spcPct val="50000"/>
              </a:spcBef>
            </a:pPr>
            <a:r>
              <a:rPr lang="zh-CN" altLang="en-US" sz="2800" dirty="0"/>
              <a:t>（</a:t>
            </a:r>
            <a:r>
              <a:rPr lang="en-US" altLang="zh-CN" sz="2800" dirty="0"/>
              <a:t>1</a:t>
            </a:r>
            <a:r>
              <a:rPr lang="zh-CN" altLang="en-US" sz="2800" dirty="0"/>
              <a:t>）请画出扇形描述以上统计数据。</a:t>
            </a:r>
          </a:p>
          <a:p>
            <a:pPr>
              <a:spcBef>
                <a:spcPct val="50000"/>
              </a:spcBef>
            </a:pPr>
            <a:r>
              <a:rPr lang="zh-CN" altLang="en-US" sz="2800" dirty="0"/>
              <a:t>（</a:t>
            </a:r>
            <a:r>
              <a:rPr lang="en-US" altLang="zh-CN" sz="2800" dirty="0"/>
              <a:t>2</a:t>
            </a:r>
            <a:r>
              <a:rPr lang="zh-CN" altLang="en-US" sz="2800" dirty="0"/>
              <a:t>）若这个班共有</a:t>
            </a:r>
            <a:r>
              <a:rPr lang="en-US" altLang="zh-CN" sz="2800" dirty="0"/>
              <a:t>50</a:t>
            </a:r>
            <a:r>
              <a:rPr lang="zh-CN" altLang="en-US" sz="2800" dirty="0"/>
              <a:t>名学生，那么坐公交车的</a:t>
            </a:r>
          </a:p>
          <a:p>
            <a:pPr>
              <a:spcBef>
                <a:spcPct val="50000"/>
              </a:spcBef>
            </a:pPr>
            <a:r>
              <a:rPr lang="zh-CN" altLang="en-US" sz="2800" dirty="0"/>
              <a:t>学生有多少人？                                                   </a:t>
            </a:r>
          </a:p>
          <a:p>
            <a:pPr>
              <a:spcBef>
                <a:spcPct val="50000"/>
              </a:spcBef>
            </a:pPr>
            <a:r>
              <a:rPr lang="zh-CN" altLang="en-US" sz="2800" dirty="0"/>
              <a:t>  </a:t>
            </a:r>
            <a:endParaRPr lang="en-US" altLang="zh-CN" sz="2800" dirty="0"/>
          </a:p>
          <a:p>
            <a:pPr>
              <a:spcBef>
                <a:spcPct val="50000"/>
              </a:spcBef>
            </a:pPr>
            <a:r>
              <a:rPr lang="en-US" altLang="zh-CN" sz="2800" dirty="0"/>
              <a:t>(3)</a:t>
            </a:r>
            <a:r>
              <a:rPr lang="zh-CN" altLang="en-US" sz="2800" dirty="0"/>
              <a:t>若我班同学有</a:t>
            </a:r>
            <a:r>
              <a:rPr lang="en-US" altLang="zh-CN" sz="2800" dirty="0"/>
              <a:t>50</a:t>
            </a:r>
            <a:r>
              <a:rPr lang="zh-CN" altLang="en-US" sz="2800" dirty="0"/>
              <a:t>人，步行同学部分在扇形中的</a:t>
            </a:r>
            <a:endParaRPr lang="en-US" altLang="zh-CN" sz="2800" dirty="0"/>
          </a:p>
          <a:p>
            <a:pPr>
              <a:spcBef>
                <a:spcPct val="50000"/>
              </a:spcBef>
            </a:pPr>
            <a:r>
              <a:rPr lang="zh-CN" altLang="en-US" sz="2800" dirty="0"/>
              <a:t>圆心角为</a:t>
            </a:r>
            <a:r>
              <a:rPr lang="en-US" altLang="zh-CN" sz="2800" dirty="0"/>
              <a:t>72</a:t>
            </a:r>
            <a:r>
              <a:rPr lang="zh-CN" altLang="en-US" sz="2800" dirty="0"/>
              <a:t>度，那么步行有多少人？</a:t>
            </a:r>
            <a:endParaRPr lang="zh-CN" altLang="en-US" sz="3600" dirty="0"/>
          </a:p>
        </p:txBody>
      </p:sp>
      <p:graphicFrame>
        <p:nvGraphicFramePr>
          <p:cNvPr id="1206275" name="对象 1206274"/>
          <p:cNvGraphicFramePr/>
          <p:nvPr>
            <p:extLst>
              <p:ext uri="{D42A27DB-BD31-4B8C-83A1-F6EECF244321}">
                <p14:modId xmlns:p14="http://schemas.microsoft.com/office/powerpoint/2010/main" val="3914137306"/>
              </p:ext>
            </p:extLst>
          </p:nvPr>
        </p:nvGraphicFramePr>
        <p:xfrm>
          <a:off x="7610487" y="1684337"/>
          <a:ext cx="4778375" cy="4121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10" r:id="rId3" imgW="6134100" imgH="5295900" progId="MSGraph.Chart.8">
                  <p:embed/>
                </p:oleObj>
              </mc:Choice>
              <mc:Fallback>
                <p:oleObj r:id="rId3" imgW="6134100" imgH="5295900" progId="MSGraph.Chart.8">
                  <p:embed/>
                  <p:pic>
                    <p:nvPicPr>
                      <p:cNvPr id="0" name="图片 3075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7610487" y="1684337"/>
                        <a:ext cx="4778375" cy="412115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06277" name="矩形 1206276"/>
          <p:cNvSpPr/>
          <p:nvPr/>
        </p:nvSpPr>
        <p:spPr>
          <a:xfrm>
            <a:off x="5930900" y="190500"/>
            <a:ext cx="184150" cy="579438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>
              <a:spcBef>
                <a:spcPct val="50000"/>
              </a:spcBef>
            </a:pPr>
            <a:endParaRPr sz="3200" dirty="0"/>
          </a:p>
        </p:txBody>
      </p:sp>
      <p:sp>
        <p:nvSpPr>
          <p:cNvPr id="1206278" name="文本框 1206277"/>
          <p:cNvSpPr txBox="1"/>
          <p:nvPr/>
        </p:nvSpPr>
        <p:spPr>
          <a:xfrm>
            <a:off x="1975912" y="4038600"/>
            <a:ext cx="3815287" cy="58477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200" dirty="0">
                <a:solidFill>
                  <a:srgbClr val="FF0000"/>
                </a:solidFill>
                <a:latin typeface="Arial" panose="020B0604020202020204" pitchFamily="34" charset="0"/>
              </a:rPr>
              <a:t>50×30%=15(</a:t>
            </a:r>
            <a:r>
              <a:rPr lang="zh-CN" altLang="en-US" sz="3200" dirty="0">
                <a:solidFill>
                  <a:srgbClr val="FF0000"/>
                </a:solidFill>
                <a:latin typeface="Arial" panose="020B0604020202020204" pitchFamily="34" charset="0"/>
              </a:rPr>
              <a:t>人）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06279" name="文本框 1206278"/>
              <p:cNvSpPr txBox="1"/>
              <p:nvPr/>
            </p:nvSpPr>
            <p:spPr>
              <a:xfrm>
                <a:off x="1972283" y="5884605"/>
                <a:ext cx="3352800" cy="785984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square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altLang="zh-CN" sz="3200" dirty="0">
                    <a:solidFill>
                      <a:srgbClr val="FF0000"/>
                    </a:solidFill>
                    <a:latin typeface="Arial" panose="020B0604020202020204" pitchFamily="34" charset="0"/>
                  </a:rPr>
                  <a:t>50×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320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en-US" altLang="zh-CN" sz="32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72</m:t>
                        </m:r>
                      </m:num>
                      <m:den>
                        <m:r>
                          <a:rPr lang="en-US" altLang="zh-CN" sz="32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360</m:t>
                        </m:r>
                      </m:den>
                    </m:f>
                  </m:oMath>
                </a14:m>
                <a:r>
                  <a:rPr lang="en-US" altLang="zh-CN" sz="3200" dirty="0">
                    <a:solidFill>
                      <a:srgbClr val="FF0000"/>
                    </a:solidFill>
                    <a:latin typeface="Arial" panose="020B0604020202020204" pitchFamily="34" charset="0"/>
                  </a:rPr>
                  <a:t>=10</a:t>
                </a:r>
                <a:r>
                  <a:rPr lang="zh-CN" altLang="en-US" sz="3200" dirty="0">
                    <a:solidFill>
                      <a:srgbClr val="FF0000"/>
                    </a:solidFill>
                    <a:latin typeface="Arial" panose="020B0604020202020204" pitchFamily="34" charset="0"/>
                  </a:rPr>
                  <a:t>（人）</a:t>
                </a:r>
              </a:p>
            </p:txBody>
          </p:sp>
        </mc:Choice>
        <mc:Fallback xmlns="">
          <p:sp>
            <p:nvSpPr>
              <p:cNvPr id="1206279" name="文本框 120627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72283" y="5884605"/>
                <a:ext cx="3352800" cy="785984"/>
              </a:xfrm>
              <a:prstGeom prst="rect">
                <a:avLst/>
              </a:prstGeom>
              <a:blipFill>
                <a:blip r:embed="rId5"/>
                <a:stretch>
                  <a:fillRect l="-4727" r="-4000" b="-13178"/>
                </a:stretch>
              </a:blipFill>
              <a:ln w="9525">
                <a:noFill/>
              </a:ln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矩形 8">
            <a:extLst>
              <a:ext uri="{FF2B5EF4-FFF2-40B4-BE49-F238E27FC236}">
                <a16:creationId xmlns:a16="http://schemas.microsoft.com/office/drawing/2014/main" xmlns="" id="{B02844BE-20CF-4F49-A960-524DF969EBA4}"/>
              </a:ext>
            </a:extLst>
          </p:cNvPr>
          <p:cNvSpPr/>
          <p:nvPr/>
        </p:nvSpPr>
        <p:spPr>
          <a:xfrm>
            <a:off x="4655839" y="-3558"/>
            <a:ext cx="2954648" cy="923326"/>
          </a:xfrm>
          <a:prstGeom prst="rect">
            <a:avLst/>
          </a:prstGeom>
          <a:noFill/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zh-CN" altLang="en-US" sz="54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典例解析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6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6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2062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062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6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2062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2062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1206275" grpId="0"/>
      <p:bldP spid="1206278" grpId="0"/>
      <p:bldP spid="120627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606" name="文本框 1218605"/>
          <p:cNvSpPr txBox="1"/>
          <p:nvPr/>
        </p:nvSpPr>
        <p:spPr>
          <a:xfrm>
            <a:off x="-551656" y="939198"/>
            <a:ext cx="8229600" cy="579437"/>
          </a:xfrm>
          <a:prstGeom prst="rect">
            <a:avLst/>
          </a:prstGeom>
          <a:noFill/>
          <a:ln w="9525">
            <a:noFill/>
          </a:ln>
        </p:spPr>
        <p:txBody>
          <a:bodyPr lIns="36000" tIns="36000" rIns="36000" bIns="36000"/>
          <a:lstStyle/>
          <a:p>
            <a:pPr algn="ctr" eaLnBrk="0" hangingPunct="0">
              <a:spcBef>
                <a:spcPts val="1725"/>
              </a:spcBef>
              <a:buClr>
                <a:schemeClr val="bg1"/>
              </a:buClr>
            </a:pPr>
            <a:r>
              <a:rPr lang="zh-CN" altLang="en-US" sz="3200" b="1" dirty="0">
                <a:latin typeface="Times New Roman" panose="02020603050405020304" pitchFamily="18" charset="0"/>
              </a:rPr>
              <a:t>某地</a:t>
            </a:r>
            <a:r>
              <a:rPr lang="en-US" altLang="zh-CN" sz="3200" b="1" dirty="0">
                <a:latin typeface="Times New Roman" panose="02020603050405020304" pitchFamily="18" charset="0"/>
              </a:rPr>
              <a:t>2000</a:t>
            </a:r>
            <a:r>
              <a:rPr lang="zh-CN" altLang="en-US" sz="3200" b="1" dirty="0">
                <a:latin typeface="Times New Roman" panose="02020603050405020304" pitchFamily="18" charset="0"/>
              </a:rPr>
              <a:t>年每月的月平均气温如下表</a:t>
            </a:r>
            <a:endParaRPr lang="zh-CN" altLang="en-US" sz="100" dirty="0">
              <a:latin typeface="Times New Roman" panose="02020603050405020304" pitchFamily="18" charset="0"/>
            </a:endParaRP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945ACCFA-CBE0-439E-81E6-93C77D5C3AE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4887" y="1531336"/>
            <a:ext cx="6835514" cy="1409234"/>
          </a:xfrm>
          <a:prstGeom prst="rect">
            <a:avLst/>
          </a:prstGeom>
        </p:spPr>
      </p:pic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26CEEE55-DED3-473A-A34F-A4A2EB2264E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49143" y="1585469"/>
            <a:ext cx="4942857" cy="4333333"/>
          </a:xfrm>
          <a:prstGeom prst="rect">
            <a:avLst/>
          </a:prstGeom>
        </p:spPr>
      </p:pic>
      <p:sp>
        <p:nvSpPr>
          <p:cNvPr id="52" name="文本框 51">
            <a:extLst>
              <a:ext uri="{FF2B5EF4-FFF2-40B4-BE49-F238E27FC236}">
                <a16:creationId xmlns:a16="http://schemas.microsoft.com/office/drawing/2014/main" xmlns="" id="{6B6FD00B-B835-4890-9264-DE2030439A1C}"/>
              </a:ext>
            </a:extLst>
          </p:cNvPr>
          <p:cNvSpPr txBox="1"/>
          <p:nvPr/>
        </p:nvSpPr>
        <p:spPr>
          <a:xfrm>
            <a:off x="381000" y="3079257"/>
            <a:ext cx="5077442" cy="672878"/>
          </a:xfrm>
          <a:prstGeom prst="rect">
            <a:avLst/>
          </a:prstGeom>
          <a:noFill/>
          <a:ln w="9525">
            <a:noFill/>
          </a:ln>
        </p:spPr>
        <p:txBody>
          <a:bodyPr lIns="36000" tIns="36000" rIns="36000" bIns="36000"/>
          <a:lstStyle/>
          <a:p>
            <a:pPr eaLnBrk="0" hangingPunct="0">
              <a:spcBef>
                <a:spcPts val="1500"/>
              </a:spcBef>
              <a:buClr>
                <a:schemeClr val="bg1"/>
              </a:buClr>
            </a:pPr>
            <a:r>
              <a:rPr lang="zh-CN" altLang="en-US" sz="36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你能提出什么问题？</a:t>
            </a:r>
            <a:endParaRPr lang="zh-CN" altLang="en-US" sz="30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5" name="组合 4">
            <a:extLst>
              <a:ext uri="{FF2B5EF4-FFF2-40B4-BE49-F238E27FC236}">
                <a16:creationId xmlns:a16="http://schemas.microsoft.com/office/drawing/2014/main" xmlns="" id="{55670792-BD85-4913-AF56-506511DAE491}"/>
              </a:ext>
            </a:extLst>
          </p:cNvPr>
          <p:cNvGrpSpPr/>
          <p:nvPr/>
        </p:nvGrpSpPr>
        <p:grpSpPr>
          <a:xfrm>
            <a:off x="1621364" y="4114800"/>
            <a:ext cx="3837078" cy="2133600"/>
            <a:chOff x="1150393" y="3890822"/>
            <a:chExt cx="3837078" cy="2133600"/>
          </a:xfrm>
        </p:grpSpPr>
        <p:sp>
          <p:nvSpPr>
            <p:cNvPr id="56" name="流程图: 可选过程 55">
              <a:extLst>
                <a:ext uri="{FF2B5EF4-FFF2-40B4-BE49-F238E27FC236}">
                  <a16:creationId xmlns:a16="http://schemas.microsoft.com/office/drawing/2014/main" xmlns="" id="{6069E413-E6C2-4CCF-88D1-3223D5B039EF}"/>
                </a:ext>
              </a:extLst>
            </p:cNvPr>
            <p:cNvSpPr/>
            <p:nvPr/>
          </p:nvSpPr>
          <p:spPr>
            <a:xfrm>
              <a:off x="1150393" y="3890822"/>
              <a:ext cx="3733800" cy="2133600"/>
            </a:xfrm>
            <a:prstGeom prst="flowChartAlternateProcess">
              <a:avLst/>
            </a:prstGeom>
            <a:gradFill rotWithShape="0">
              <a:gsLst>
                <a:gs pos="0">
                  <a:srgbClr val="FFFF00"/>
                </a:gs>
                <a:gs pos="50000">
                  <a:srgbClr val="FFFFFF"/>
                </a:gs>
                <a:gs pos="100000">
                  <a:srgbClr val="FFFF00"/>
                </a:gs>
              </a:gsLst>
              <a:lin ang="5400000" scaled="1"/>
              <a:tileRect/>
            </a:gradFill>
            <a:ln w="9525">
              <a:noFill/>
            </a:ln>
          </p:spPr>
          <p:txBody>
            <a:bodyPr/>
            <a:lstStyle/>
            <a:p>
              <a:endPara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4" name="文本框 53">
              <a:extLst>
                <a:ext uri="{FF2B5EF4-FFF2-40B4-BE49-F238E27FC236}">
                  <a16:creationId xmlns:a16="http://schemas.microsoft.com/office/drawing/2014/main" xmlns="" id="{B5D8B4A7-ACE4-49B1-B552-71D1B2209EFE}"/>
                </a:ext>
              </a:extLst>
            </p:cNvPr>
            <p:cNvSpPr txBox="1"/>
            <p:nvPr/>
          </p:nvSpPr>
          <p:spPr>
            <a:xfrm>
              <a:off x="1344739" y="4265124"/>
              <a:ext cx="3642732" cy="1384995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buClr>
                  <a:schemeClr val="bg1"/>
                </a:buClr>
              </a:pPr>
              <a:r>
                <a:rPr lang="zh-CN" altLang="en-US" sz="2800" b="1" dirty="0">
                  <a:effectLst>
                    <a:outerShdw blurRad="38100" dist="38100" dir="2700000">
                      <a:srgbClr val="C0C0C0"/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rPr>
                <a:t>折线统计图的特点：</a:t>
              </a:r>
              <a:r>
                <a:rPr lang="zh-CN" altLang="en-US" sz="2800" b="1" dirty="0">
                  <a:solidFill>
                    <a:srgbClr val="FF0000"/>
                  </a:solidFill>
                  <a:effectLst>
                    <a:outerShdw blurRad="38100" dist="38100" dir="2700000">
                      <a:srgbClr val="C0C0C0"/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rPr>
                <a:t>易于显示数据的变化趋势。</a:t>
              </a:r>
            </a:p>
          </p:txBody>
        </p:sp>
      </p:grpSp>
      <p:sp>
        <p:nvSpPr>
          <p:cNvPr id="59" name="矩形 58">
            <a:extLst>
              <a:ext uri="{FF2B5EF4-FFF2-40B4-BE49-F238E27FC236}">
                <a16:creationId xmlns:a16="http://schemas.microsoft.com/office/drawing/2014/main" xmlns="" id="{1529F128-4EFD-4733-B83E-AD82CF20348A}"/>
              </a:ext>
            </a:extLst>
          </p:cNvPr>
          <p:cNvSpPr/>
          <p:nvPr/>
        </p:nvSpPr>
        <p:spPr>
          <a:xfrm>
            <a:off x="4655840" y="-3558"/>
            <a:ext cx="2954648" cy="923326"/>
          </a:xfrm>
          <a:prstGeom prst="rect">
            <a:avLst/>
          </a:prstGeom>
          <a:noFill/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zh-CN" altLang="en-US" sz="54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知识精讲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27779" name="对象 1227778"/>
          <p:cNvGraphicFramePr/>
          <p:nvPr>
            <p:extLst>
              <p:ext uri="{D42A27DB-BD31-4B8C-83A1-F6EECF244321}">
                <p14:modId xmlns:p14="http://schemas.microsoft.com/office/powerpoint/2010/main" val="2720997629"/>
              </p:ext>
            </p:extLst>
          </p:nvPr>
        </p:nvGraphicFramePr>
        <p:xfrm>
          <a:off x="8153400" y="3777342"/>
          <a:ext cx="3869540" cy="296643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78" r:id="rId3" imgW="3552825" imgH="2724150" progId="Excel.Chart.8">
                  <p:embed/>
                </p:oleObj>
              </mc:Choice>
              <mc:Fallback>
                <p:oleObj r:id="rId3" imgW="3552825" imgH="2724150" progId="Excel.Chart.8">
                  <p:embed/>
                  <p:pic>
                    <p:nvPicPr>
                      <p:cNvPr id="0" name="图片 3078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8153400" y="3777342"/>
                        <a:ext cx="3869540" cy="2966432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27778" name="文本框 1227777"/>
          <p:cNvSpPr txBox="1"/>
          <p:nvPr/>
        </p:nvSpPr>
        <p:spPr>
          <a:xfrm>
            <a:off x="435429" y="919768"/>
            <a:ext cx="9982200" cy="3662541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buClr>
                <a:schemeClr val="bg1"/>
              </a:buClr>
            </a:pPr>
            <a:r>
              <a:rPr lang="zh-CN" altLang="en-US" sz="3600" b="1" dirty="0"/>
              <a:t>画折线统计图的步骤：           </a:t>
            </a:r>
            <a:endParaRPr lang="en-US" altLang="zh-CN" sz="3600" b="1" dirty="0"/>
          </a:p>
          <a:p>
            <a:pPr>
              <a:spcBef>
                <a:spcPct val="50000"/>
              </a:spcBef>
              <a:buClr>
                <a:schemeClr val="bg1"/>
              </a:buClr>
            </a:pPr>
            <a:r>
              <a:rPr lang="en-US" altLang="zh-CN" sz="2800" b="1" dirty="0"/>
              <a:t>①</a:t>
            </a:r>
            <a:r>
              <a:rPr lang="zh-CN" altLang="en-US" sz="2800" b="1" dirty="0"/>
              <a:t>写出统计图名称；         </a:t>
            </a:r>
            <a:endParaRPr lang="en-US" altLang="zh-CN" sz="2800" b="1" dirty="0"/>
          </a:p>
          <a:p>
            <a:pPr>
              <a:spcBef>
                <a:spcPct val="50000"/>
              </a:spcBef>
              <a:buClr>
                <a:schemeClr val="bg1"/>
              </a:buClr>
            </a:pPr>
            <a:r>
              <a:rPr lang="zh-CN" altLang="en-US" sz="2800" b="1" dirty="0"/>
              <a:t>②画出横、纵两条互相垂直的数轴（有时不画箭头），分别表示两个标目的数据。                 </a:t>
            </a:r>
            <a:endParaRPr lang="en-US" altLang="zh-CN" sz="2800" b="1" dirty="0"/>
          </a:p>
          <a:p>
            <a:pPr>
              <a:spcBef>
                <a:spcPct val="50000"/>
              </a:spcBef>
              <a:buClr>
                <a:schemeClr val="bg1"/>
              </a:buClr>
            </a:pPr>
            <a:r>
              <a:rPr lang="zh-CN" altLang="en-US" sz="2800" b="1" dirty="0"/>
              <a:t>③根据横、纵各个方向上的各对对应的标目数据画点。             </a:t>
            </a:r>
            <a:endParaRPr lang="en-US" altLang="zh-CN" sz="2800" b="1" dirty="0"/>
          </a:p>
          <a:p>
            <a:pPr>
              <a:spcBef>
                <a:spcPct val="50000"/>
              </a:spcBef>
              <a:buClr>
                <a:schemeClr val="bg1"/>
              </a:buClr>
            </a:pPr>
            <a:r>
              <a:rPr lang="zh-CN" altLang="en-US" sz="2800" b="1" dirty="0"/>
              <a:t>④用线段把每相邻两点连接起来。 </a:t>
            </a:r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xmlns="" id="{9E976BE7-8401-4C6E-8B61-B52CF61549B9}"/>
              </a:ext>
            </a:extLst>
          </p:cNvPr>
          <p:cNvSpPr/>
          <p:nvPr/>
        </p:nvSpPr>
        <p:spPr>
          <a:xfrm>
            <a:off x="4655839" y="-3558"/>
            <a:ext cx="2954648" cy="923326"/>
          </a:xfrm>
          <a:prstGeom prst="rect">
            <a:avLst/>
          </a:prstGeom>
          <a:noFill/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zh-CN" altLang="en-US" sz="54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知识精讲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4947" name="文本框 1234946"/>
          <p:cNvSpPr txBox="1"/>
          <p:nvPr/>
        </p:nvSpPr>
        <p:spPr>
          <a:xfrm>
            <a:off x="228600" y="1024302"/>
            <a:ext cx="9971088" cy="646331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600" b="1" dirty="0"/>
              <a:t>用</a:t>
            </a:r>
            <a:r>
              <a:rPr lang="zh-CN" altLang="en-US" sz="3600" b="1" dirty="0">
                <a:solidFill>
                  <a:srgbClr val="0000FF"/>
                </a:solidFill>
              </a:rPr>
              <a:t>统计表</a:t>
            </a:r>
            <a:r>
              <a:rPr lang="zh-CN" altLang="en-US" sz="3600" b="1" dirty="0"/>
              <a:t>和</a:t>
            </a:r>
            <a:r>
              <a:rPr lang="zh-CN" altLang="en-US" sz="3600" b="1" dirty="0">
                <a:solidFill>
                  <a:srgbClr val="0000FF"/>
                </a:solidFill>
              </a:rPr>
              <a:t>统计图</a:t>
            </a:r>
            <a:r>
              <a:rPr lang="zh-CN" altLang="en-US" sz="3600" b="1" dirty="0"/>
              <a:t>表示数据资料各有什么特点？</a:t>
            </a:r>
          </a:p>
        </p:txBody>
      </p:sp>
      <p:sp>
        <p:nvSpPr>
          <p:cNvPr id="1234948" name="文本框 1234947"/>
          <p:cNvSpPr txBox="1"/>
          <p:nvPr/>
        </p:nvSpPr>
        <p:spPr>
          <a:xfrm>
            <a:off x="228600" y="1981200"/>
            <a:ext cx="11403806" cy="1077218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 b="1" dirty="0"/>
              <a:t>用统计表表示数据具有准确、系统、条理、方便阅读、便于计算等优点，但缺少直观，不易看清数据的特点和规律。</a:t>
            </a:r>
          </a:p>
        </p:txBody>
      </p:sp>
      <p:sp>
        <p:nvSpPr>
          <p:cNvPr id="1234949" name="文本框 1234948"/>
          <p:cNvSpPr txBox="1"/>
          <p:nvPr/>
        </p:nvSpPr>
        <p:spPr>
          <a:xfrm>
            <a:off x="228600" y="3492500"/>
            <a:ext cx="11403805" cy="156966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 b="1" dirty="0"/>
              <a:t>统计图可以直观表示各部分数量的大小、百分比结构、变化趋势和规律等，但不足之处是表示不够准确，所以对有的统计图要在适当的地方标注原始数据</a:t>
            </a:r>
            <a:r>
              <a:rPr lang="zh-CN" altLang="en-US" sz="3200" dirty="0"/>
              <a:t>。</a:t>
            </a:r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xmlns="" id="{D3EAA269-9D06-4023-9252-8CFDE79DC5D1}"/>
              </a:ext>
            </a:extLst>
          </p:cNvPr>
          <p:cNvSpPr/>
          <p:nvPr/>
        </p:nvSpPr>
        <p:spPr>
          <a:xfrm>
            <a:off x="4655840" y="-3558"/>
            <a:ext cx="2954648" cy="923326"/>
          </a:xfrm>
          <a:prstGeom prst="rect">
            <a:avLst/>
          </a:prstGeom>
          <a:noFill/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zh-CN" altLang="en-US" sz="54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知识精讲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49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349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349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49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349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349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34948" grpId="0"/>
      <p:bldP spid="123494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22" name="文本框 1208321"/>
          <p:cNvSpPr txBox="1"/>
          <p:nvPr/>
        </p:nvSpPr>
        <p:spPr>
          <a:xfrm>
            <a:off x="539457" y="1752600"/>
            <a:ext cx="11187411" cy="2862322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4000" b="1" dirty="0"/>
              <a:t>      </a:t>
            </a:r>
            <a:r>
              <a:rPr lang="zh-CN" altLang="en-US" sz="4000" b="1" dirty="0"/>
              <a:t>刚才我们对全班同学都进行了调查，像这样考察全体对象的调查叫做</a:t>
            </a:r>
            <a:r>
              <a:rPr lang="zh-CN" altLang="en-US" sz="4000" b="1" dirty="0">
                <a:solidFill>
                  <a:srgbClr val="FF0000"/>
                </a:solidFill>
              </a:rPr>
              <a:t>全面调查</a:t>
            </a:r>
            <a:r>
              <a:rPr lang="zh-CN" altLang="en-US" sz="4000" b="1" dirty="0"/>
              <a:t>，也称</a:t>
            </a:r>
            <a:r>
              <a:rPr lang="zh-CN" altLang="en-US" sz="4000" b="1" dirty="0">
                <a:solidFill>
                  <a:srgbClr val="FF0000"/>
                </a:solidFill>
              </a:rPr>
              <a:t>普查</a:t>
            </a:r>
            <a:r>
              <a:rPr lang="zh-CN" altLang="en-US" sz="4000" b="1" dirty="0"/>
              <a:t>。</a:t>
            </a:r>
          </a:p>
          <a:p>
            <a:pPr>
              <a:spcBef>
                <a:spcPct val="50000"/>
              </a:spcBef>
            </a:pPr>
            <a:r>
              <a:rPr lang="zh-CN" altLang="en-US" sz="4000" b="1" dirty="0"/>
              <a:t>      例如：</a:t>
            </a:r>
            <a:r>
              <a:rPr lang="en-US" altLang="zh-CN" sz="4000" b="1" dirty="0"/>
              <a:t>2000</a:t>
            </a:r>
            <a:r>
              <a:rPr lang="zh-CN" altLang="en-US" sz="4000" b="1" dirty="0"/>
              <a:t>年我国进行的第五次人口普查就是一次全面调查。</a:t>
            </a:r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xmlns="" id="{CAF0F07C-4229-47A4-888C-A53D4F63CC9E}"/>
              </a:ext>
            </a:extLst>
          </p:cNvPr>
          <p:cNvSpPr/>
          <p:nvPr/>
        </p:nvSpPr>
        <p:spPr>
          <a:xfrm>
            <a:off x="4655839" y="-3558"/>
            <a:ext cx="2954648" cy="923326"/>
          </a:xfrm>
          <a:prstGeom prst="rect">
            <a:avLst/>
          </a:prstGeom>
          <a:noFill/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zh-CN" altLang="en-US" sz="54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知识精讲</a:t>
            </a: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xmlns="" id="{EE6058CF-A811-4A03-9894-4F4CC3A1E9C3}"/>
              </a:ext>
            </a:extLst>
          </p:cNvPr>
          <p:cNvSpPr txBox="1"/>
          <p:nvPr/>
        </p:nvSpPr>
        <p:spPr>
          <a:xfrm>
            <a:off x="152400" y="909779"/>
            <a:ext cx="3352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5.</a:t>
            </a:r>
            <a:r>
              <a:rPr lang="zh-CN" altLang="en-US" sz="40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全面调查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/>
          <p:nvPr/>
        </p:nvSpPr>
        <p:spPr>
          <a:xfrm>
            <a:off x="1704689" y="2743200"/>
            <a:ext cx="9428161" cy="1754326"/>
          </a:xfrm>
          <a:prstGeom prst="rect">
            <a:avLst/>
          </a:prstGeom>
          <a:noFill/>
          <a:ln w="9525">
            <a:noFill/>
          </a:ln>
        </p:spPr>
        <p:txBody>
          <a:bodyPr wrap="square" anchor="ctr">
            <a:spAutoFit/>
          </a:bodyPr>
          <a:lstStyle/>
          <a:p>
            <a:r>
              <a:rPr lang="zh-CN" altLang="en-US" sz="54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考察</a:t>
            </a:r>
            <a:r>
              <a:rPr lang="zh-CN" altLang="en-US" sz="5400" b="1" dirty="0">
                <a:solidFill>
                  <a:srgbClr val="3333FF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全体对象</a:t>
            </a:r>
            <a:r>
              <a:rPr lang="zh-CN" altLang="en-US" sz="54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的调查</a:t>
            </a:r>
            <a:r>
              <a:rPr lang="en-US" altLang="zh-CN" sz="54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——</a:t>
            </a:r>
          </a:p>
          <a:p>
            <a:r>
              <a:rPr lang="en-US" altLang="zh-CN" sz="54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                                  </a:t>
            </a:r>
            <a:r>
              <a:rPr lang="zh-CN" altLang="en-US" sz="5400" b="1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全面调查</a:t>
            </a:r>
          </a:p>
        </p:txBody>
      </p:sp>
      <p:sp>
        <p:nvSpPr>
          <p:cNvPr id="1264643" name="Text Box 3"/>
          <p:cNvSpPr txBox="1"/>
          <p:nvPr/>
        </p:nvSpPr>
        <p:spPr>
          <a:xfrm>
            <a:off x="533400" y="1207848"/>
            <a:ext cx="10653879" cy="769441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zh-CN" altLang="en-US" sz="4400" b="1" dirty="0"/>
              <a:t>在问题</a:t>
            </a:r>
            <a:r>
              <a:rPr lang="en-US" altLang="zh-CN" sz="4400" b="1" dirty="0"/>
              <a:t>1</a:t>
            </a:r>
            <a:r>
              <a:rPr lang="zh-CN" altLang="en-US" sz="4400" b="1" dirty="0"/>
              <a:t>中全班同学是要考察的全体对象。</a:t>
            </a:r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xmlns="" id="{45A3D7E2-A0AA-4C99-83AF-BA6A8BED7535}"/>
              </a:ext>
            </a:extLst>
          </p:cNvPr>
          <p:cNvSpPr/>
          <p:nvPr/>
        </p:nvSpPr>
        <p:spPr>
          <a:xfrm>
            <a:off x="4655839" y="-3558"/>
            <a:ext cx="2954648" cy="923326"/>
          </a:xfrm>
          <a:prstGeom prst="rect">
            <a:avLst/>
          </a:prstGeom>
          <a:noFill/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zh-CN" altLang="en-US" sz="54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知识精讲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Text Box 2"/>
          <p:cNvSpPr txBox="1"/>
          <p:nvPr/>
        </p:nvSpPr>
        <p:spPr>
          <a:xfrm>
            <a:off x="609600" y="2101424"/>
            <a:ext cx="2865120" cy="523220"/>
          </a:xfrm>
          <a:prstGeom prst="rect">
            <a:avLst/>
          </a:prstGeom>
          <a:solidFill>
            <a:srgbClr val="FFFF00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 dirty="0">
                <a:latin typeface="Times New Roman" panose="02020603050405020304" pitchFamily="18" charset="0"/>
                <a:ea typeface="隶书" panose="02010509060101010101" pitchFamily="49" charset="-122"/>
              </a:rPr>
              <a:t>1.</a:t>
            </a:r>
            <a:r>
              <a:rPr lang="zh-CN" altLang="en-US" sz="2800" dirty="0">
                <a:latin typeface="Times New Roman" panose="02020603050405020304" pitchFamily="18" charset="0"/>
                <a:ea typeface="隶书" panose="02010509060101010101" pitchFamily="49" charset="-122"/>
              </a:rPr>
              <a:t>明确调查问题</a:t>
            </a:r>
          </a:p>
        </p:txBody>
      </p:sp>
      <p:sp>
        <p:nvSpPr>
          <p:cNvPr id="48131" name="Text Box 3"/>
          <p:cNvSpPr txBox="1"/>
          <p:nvPr/>
        </p:nvSpPr>
        <p:spPr>
          <a:xfrm>
            <a:off x="4456249" y="2097976"/>
            <a:ext cx="2926080" cy="523220"/>
          </a:xfrm>
          <a:prstGeom prst="rect">
            <a:avLst/>
          </a:prstGeom>
          <a:solidFill>
            <a:srgbClr val="FFFF00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 dirty="0">
                <a:latin typeface="Times New Roman" panose="02020603050405020304" pitchFamily="18" charset="0"/>
                <a:ea typeface="隶书" panose="02010509060101010101" pitchFamily="49" charset="-122"/>
              </a:rPr>
              <a:t>2.</a:t>
            </a:r>
            <a:r>
              <a:rPr lang="zh-CN" altLang="en-US" sz="2800" dirty="0">
                <a:latin typeface="Times New Roman" panose="02020603050405020304" pitchFamily="18" charset="0"/>
                <a:ea typeface="隶书" panose="02010509060101010101" pitchFamily="49" charset="-122"/>
              </a:rPr>
              <a:t>确定调查对象</a:t>
            </a:r>
          </a:p>
        </p:txBody>
      </p:sp>
      <p:sp>
        <p:nvSpPr>
          <p:cNvPr id="48132" name="Text Box 4"/>
          <p:cNvSpPr txBox="1"/>
          <p:nvPr/>
        </p:nvSpPr>
        <p:spPr>
          <a:xfrm>
            <a:off x="8305800" y="2101424"/>
            <a:ext cx="2865120" cy="523220"/>
          </a:xfrm>
          <a:prstGeom prst="rect">
            <a:avLst/>
          </a:prstGeom>
          <a:solidFill>
            <a:srgbClr val="FFFF00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 dirty="0">
                <a:latin typeface="Times New Roman" panose="02020603050405020304" pitchFamily="18" charset="0"/>
                <a:ea typeface="隶书" panose="02010509060101010101" pitchFamily="49" charset="-122"/>
              </a:rPr>
              <a:t>3.</a:t>
            </a:r>
            <a:r>
              <a:rPr lang="zh-CN" altLang="en-US" sz="2800" dirty="0">
                <a:latin typeface="Times New Roman" panose="02020603050405020304" pitchFamily="18" charset="0"/>
                <a:ea typeface="隶书" panose="02010509060101010101" pitchFamily="49" charset="-122"/>
              </a:rPr>
              <a:t>选择调查方法</a:t>
            </a:r>
          </a:p>
        </p:txBody>
      </p:sp>
      <p:sp>
        <p:nvSpPr>
          <p:cNvPr id="48133" name="Text Box 5"/>
          <p:cNvSpPr txBox="1"/>
          <p:nvPr/>
        </p:nvSpPr>
        <p:spPr>
          <a:xfrm>
            <a:off x="617220" y="5821569"/>
            <a:ext cx="2912652" cy="523220"/>
          </a:xfrm>
          <a:prstGeom prst="rect">
            <a:avLst/>
          </a:prstGeom>
          <a:solidFill>
            <a:srgbClr val="FFFF00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 dirty="0">
                <a:latin typeface="Times New Roman" panose="02020603050405020304" pitchFamily="18" charset="0"/>
                <a:ea typeface="隶书" panose="02010509060101010101" pitchFamily="49" charset="-122"/>
              </a:rPr>
              <a:t>7.</a:t>
            </a:r>
            <a:r>
              <a:rPr lang="zh-CN" altLang="en-US" sz="2800" dirty="0">
                <a:latin typeface="Times New Roman" panose="02020603050405020304" pitchFamily="18" charset="0"/>
                <a:ea typeface="隶书" panose="02010509060101010101" pitchFamily="49" charset="-122"/>
              </a:rPr>
              <a:t>得出结论</a:t>
            </a:r>
          </a:p>
        </p:txBody>
      </p:sp>
      <p:sp>
        <p:nvSpPr>
          <p:cNvPr id="48134" name="AutoShape 6"/>
          <p:cNvSpPr/>
          <p:nvPr/>
        </p:nvSpPr>
        <p:spPr>
          <a:xfrm rot="16200000">
            <a:off x="3775710" y="1985844"/>
            <a:ext cx="365760" cy="754380"/>
          </a:xfrm>
          <a:prstGeom prst="downArrow">
            <a:avLst>
              <a:gd name="adj1" fmla="val 50000"/>
              <a:gd name="adj2" fmla="val 25000"/>
            </a:avLst>
          </a:prstGeom>
          <a:solidFill>
            <a:srgbClr val="FF0000"/>
          </a:solidFill>
          <a:ln w="9525" cap="flat" cmpd="sng">
            <a:solidFill>
              <a:schemeClr val="bg1"/>
            </a:solidFill>
            <a:prstDash val="solid"/>
            <a:miter/>
            <a:headEnd type="none" w="med" len="med"/>
            <a:tailEnd type="none" w="med" len="med"/>
          </a:ln>
        </p:spPr>
        <p:txBody>
          <a:bodyPr vert="eaVert" wrap="none" anchor="ctr"/>
          <a:lstStyle/>
          <a:p>
            <a:endParaRPr sz="1600" dirty="0">
              <a:latin typeface="Arial" panose="020B0604020202020204" pitchFamily="34" charset="0"/>
            </a:endParaRPr>
          </a:p>
        </p:txBody>
      </p:sp>
      <p:sp>
        <p:nvSpPr>
          <p:cNvPr id="48138" name="Text Box 10"/>
          <p:cNvSpPr txBox="1"/>
          <p:nvPr/>
        </p:nvSpPr>
        <p:spPr>
          <a:xfrm>
            <a:off x="8305800" y="3967277"/>
            <a:ext cx="3657600" cy="523220"/>
          </a:xfrm>
          <a:prstGeom prst="rect">
            <a:avLst/>
          </a:prstGeom>
          <a:solidFill>
            <a:srgbClr val="FFFF00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 dirty="0">
                <a:latin typeface="Times New Roman" panose="02020603050405020304" pitchFamily="18" charset="0"/>
                <a:ea typeface="隶书" panose="02010509060101010101" pitchFamily="49" charset="-122"/>
              </a:rPr>
              <a:t>4.</a:t>
            </a:r>
            <a:r>
              <a:rPr lang="zh-CN" altLang="en-US" sz="2800" dirty="0">
                <a:latin typeface="Times New Roman" panose="02020603050405020304" pitchFamily="18" charset="0"/>
                <a:ea typeface="隶书" panose="02010509060101010101" pitchFamily="49" charset="-122"/>
              </a:rPr>
              <a:t>展开调查</a:t>
            </a:r>
            <a:r>
              <a:rPr lang="en-US" altLang="zh-CN" sz="2800" dirty="0">
                <a:latin typeface="Times New Roman" panose="02020603050405020304" pitchFamily="18" charset="0"/>
                <a:ea typeface="隶书" panose="02010509060101010101" pitchFamily="49" charset="-122"/>
              </a:rPr>
              <a:t>,</a:t>
            </a:r>
            <a:r>
              <a:rPr lang="zh-CN" altLang="en-US" sz="2800" dirty="0">
                <a:latin typeface="Times New Roman" panose="02020603050405020304" pitchFamily="18" charset="0"/>
                <a:ea typeface="隶书" panose="02010509060101010101" pitchFamily="49" charset="-122"/>
              </a:rPr>
              <a:t>收集数据</a:t>
            </a:r>
          </a:p>
        </p:txBody>
      </p:sp>
      <p:sp>
        <p:nvSpPr>
          <p:cNvPr id="48139" name="Text Box 11"/>
          <p:cNvSpPr txBox="1"/>
          <p:nvPr/>
        </p:nvSpPr>
        <p:spPr>
          <a:xfrm>
            <a:off x="4456248" y="3932604"/>
            <a:ext cx="2923177" cy="523220"/>
          </a:xfrm>
          <a:prstGeom prst="rect">
            <a:avLst/>
          </a:prstGeom>
          <a:solidFill>
            <a:srgbClr val="FFFF00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 dirty="0">
                <a:latin typeface="Times New Roman" panose="02020603050405020304" pitchFamily="18" charset="0"/>
                <a:ea typeface="隶书" panose="02010509060101010101" pitchFamily="49" charset="-122"/>
              </a:rPr>
              <a:t>5.</a:t>
            </a:r>
            <a:r>
              <a:rPr lang="zh-CN" altLang="en-US" sz="2800" dirty="0">
                <a:latin typeface="Times New Roman" panose="02020603050405020304" pitchFamily="18" charset="0"/>
                <a:ea typeface="隶书" panose="02010509060101010101" pitchFamily="49" charset="-122"/>
              </a:rPr>
              <a:t>整理数据</a:t>
            </a:r>
          </a:p>
        </p:txBody>
      </p:sp>
      <p:sp>
        <p:nvSpPr>
          <p:cNvPr id="48140" name="Text Box 12"/>
          <p:cNvSpPr txBox="1"/>
          <p:nvPr/>
        </p:nvSpPr>
        <p:spPr>
          <a:xfrm>
            <a:off x="617219" y="3960592"/>
            <a:ext cx="2912653" cy="523220"/>
          </a:xfrm>
          <a:prstGeom prst="rect">
            <a:avLst/>
          </a:prstGeom>
          <a:solidFill>
            <a:srgbClr val="FFFF00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 dirty="0">
                <a:latin typeface="Times New Roman" panose="02020603050405020304" pitchFamily="18" charset="0"/>
                <a:ea typeface="隶书" panose="02010509060101010101" pitchFamily="49" charset="-122"/>
              </a:rPr>
              <a:t>6.</a:t>
            </a:r>
            <a:r>
              <a:rPr lang="zh-CN" altLang="en-US" sz="2800" dirty="0">
                <a:latin typeface="Times New Roman" panose="02020603050405020304" pitchFamily="18" charset="0"/>
                <a:ea typeface="隶书" panose="02010509060101010101" pitchFamily="49" charset="-122"/>
              </a:rPr>
              <a:t>描述数据</a:t>
            </a:r>
          </a:p>
        </p:txBody>
      </p:sp>
      <p:sp>
        <p:nvSpPr>
          <p:cNvPr id="17" name="文本框 16">
            <a:extLst>
              <a:ext uri="{FF2B5EF4-FFF2-40B4-BE49-F238E27FC236}">
                <a16:creationId xmlns:a16="http://schemas.microsoft.com/office/drawing/2014/main" xmlns="" id="{A620620A-BC62-4118-B881-35B01E928F9A}"/>
              </a:ext>
            </a:extLst>
          </p:cNvPr>
          <p:cNvSpPr txBox="1"/>
          <p:nvPr/>
        </p:nvSpPr>
        <p:spPr>
          <a:xfrm>
            <a:off x="152400" y="909779"/>
            <a:ext cx="4724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6.</a:t>
            </a:r>
            <a:r>
              <a:rPr lang="zh-CN" altLang="en-US" sz="40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全面调查的步骤</a:t>
            </a:r>
          </a:p>
        </p:txBody>
      </p:sp>
      <p:sp>
        <p:nvSpPr>
          <p:cNvPr id="18" name="AutoShape 6">
            <a:extLst>
              <a:ext uri="{FF2B5EF4-FFF2-40B4-BE49-F238E27FC236}">
                <a16:creationId xmlns:a16="http://schemas.microsoft.com/office/drawing/2014/main" xmlns="" id="{1FD3C535-0FF6-4507-A947-79BF2D425989}"/>
              </a:ext>
            </a:extLst>
          </p:cNvPr>
          <p:cNvSpPr/>
          <p:nvPr/>
        </p:nvSpPr>
        <p:spPr>
          <a:xfrm rot="16200000">
            <a:off x="7659733" y="1982396"/>
            <a:ext cx="365760" cy="754380"/>
          </a:xfrm>
          <a:prstGeom prst="downArrow">
            <a:avLst>
              <a:gd name="adj1" fmla="val 50000"/>
              <a:gd name="adj2" fmla="val 25000"/>
            </a:avLst>
          </a:prstGeom>
          <a:solidFill>
            <a:srgbClr val="FF0000"/>
          </a:solidFill>
          <a:ln w="9525" cap="flat" cmpd="sng">
            <a:solidFill>
              <a:schemeClr val="bg1"/>
            </a:solidFill>
            <a:prstDash val="solid"/>
            <a:miter/>
            <a:headEnd type="none" w="med" len="med"/>
            <a:tailEnd type="none" w="med" len="med"/>
          </a:ln>
        </p:spPr>
        <p:txBody>
          <a:bodyPr vert="eaVert" wrap="none" anchor="ctr"/>
          <a:lstStyle/>
          <a:p>
            <a:endParaRPr sz="1600" dirty="0">
              <a:latin typeface="Arial" panose="020B0604020202020204" pitchFamily="34" charset="0"/>
            </a:endParaRPr>
          </a:p>
        </p:txBody>
      </p:sp>
      <p:sp>
        <p:nvSpPr>
          <p:cNvPr id="19" name="AutoShape 6">
            <a:extLst>
              <a:ext uri="{FF2B5EF4-FFF2-40B4-BE49-F238E27FC236}">
                <a16:creationId xmlns:a16="http://schemas.microsoft.com/office/drawing/2014/main" xmlns="" id="{305B2C09-5C6C-4587-A45C-F41AA77FC6C9}"/>
              </a:ext>
            </a:extLst>
          </p:cNvPr>
          <p:cNvSpPr/>
          <p:nvPr/>
        </p:nvSpPr>
        <p:spPr>
          <a:xfrm rot="16200000" flipV="1">
            <a:off x="7659733" y="3895754"/>
            <a:ext cx="365760" cy="754379"/>
          </a:xfrm>
          <a:prstGeom prst="downArrow">
            <a:avLst>
              <a:gd name="adj1" fmla="val 50000"/>
              <a:gd name="adj2" fmla="val 25000"/>
            </a:avLst>
          </a:prstGeom>
          <a:solidFill>
            <a:srgbClr val="FF0000"/>
          </a:solidFill>
          <a:ln w="9525" cap="flat" cmpd="sng">
            <a:solidFill>
              <a:schemeClr val="bg1"/>
            </a:solidFill>
            <a:prstDash val="solid"/>
            <a:miter/>
            <a:headEnd type="none" w="med" len="med"/>
            <a:tailEnd type="none" w="med" len="med"/>
          </a:ln>
        </p:spPr>
        <p:txBody>
          <a:bodyPr vert="eaVert" wrap="none" anchor="ctr"/>
          <a:lstStyle/>
          <a:p>
            <a:endParaRPr sz="1600" dirty="0">
              <a:latin typeface="Arial" panose="020B0604020202020204" pitchFamily="34" charset="0"/>
            </a:endParaRPr>
          </a:p>
        </p:txBody>
      </p:sp>
      <p:sp>
        <p:nvSpPr>
          <p:cNvPr id="20" name="AutoShape 6">
            <a:extLst>
              <a:ext uri="{FF2B5EF4-FFF2-40B4-BE49-F238E27FC236}">
                <a16:creationId xmlns:a16="http://schemas.microsoft.com/office/drawing/2014/main" xmlns="" id="{CF8FAC6D-0359-44D9-B884-025E3E810F35}"/>
              </a:ext>
            </a:extLst>
          </p:cNvPr>
          <p:cNvSpPr/>
          <p:nvPr/>
        </p:nvSpPr>
        <p:spPr>
          <a:xfrm rot="16200000" flipV="1">
            <a:off x="3821793" y="3930427"/>
            <a:ext cx="365760" cy="754379"/>
          </a:xfrm>
          <a:prstGeom prst="downArrow">
            <a:avLst>
              <a:gd name="adj1" fmla="val 50000"/>
              <a:gd name="adj2" fmla="val 25000"/>
            </a:avLst>
          </a:prstGeom>
          <a:solidFill>
            <a:srgbClr val="FF0000"/>
          </a:solidFill>
          <a:ln w="9525" cap="flat" cmpd="sng">
            <a:solidFill>
              <a:schemeClr val="bg1"/>
            </a:solidFill>
            <a:prstDash val="solid"/>
            <a:miter/>
            <a:headEnd type="none" w="med" len="med"/>
            <a:tailEnd type="none" w="med" len="med"/>
          </a:ln>
        </p:spPr>
        <p:txBody>
          <a:bodyPr vert="eaVert" wrap="none" anchor="ctr"/>
          <a:lstStyle/>
          <a:p>
            <a:endParaRPr sz="1600" dirty="0">
              <a:latin typeface="Arial" panose="020B0604020202020204" pitchFamily="34" charset="0"/>
            </a:endParaRPr>
          </a:p>
        </p:txBody>
      </p:sp>
      <p:sp>
        <p:nvSpPr>
          <p:cNvPr id="21" name="AutoShape 6">
            <a:extLst>
              <a:ext uri="{FF2B5EF4-FFF2-40B4-BE49-F238E27FC236}">
                <a16:creationId xmlns:a16="http://schemas.microsoft.com/office/drawing/2014/main" xmlns="" id="{1BB334C1-ACE1-49B2-924C-6439361A83E0}"/>
              </a:ext>
            </a:extLst>
          </p:cNvPr>
          <p:cNvSpPr/>
          <p:nvPr/>
        </p:nvSpPr>
        <p:spPr>
          <a:xfrm rot="10800000" flipV="1">
            <a:off x="1859280" y="4572001"/>
            <a:ext cx="365760" cy="1143000"/>
          </a:xfrm>
          <a:prstGeom prst="downArrow">
            <a:avLst>
              <a:gd name="adj1" fmla="val 50000"/>
              <a:gd name="adj2" fmla="val 25000"/>
            </a:avLst>
          </a:prstGeom>
          <a:solidFill>
            <a:srgbClr val="FF0000"/>
          </a:solidFill>
          <a:ln w="9525" cap="flat" cmpd="sng">
            <a:solidFill>
              <a:schemeClr val="bg1"/>
            </a:solidFill>
            <a:prstDash val="solid"/>
            <a:miter/>
            <a:headEnd type="none" w="med" len="med"/>
            <a:tailEnd type="none" w="med" len="med"/>
          </a:ln>
        </p:spPr>
        <p:txBody>
          <a:bodyPr vert="eaVert" wrap="none" anchor="ctr"/>
          <a:lstStyle/>
          <a:p>
            <a:endParaRPr sz="1600" dirty="0">
              <a:latin typeface="Arial" panose="020B0604020202020204" pitchFamily="34" charset="0"/>
            </a:endParaRPr>
          </a:p>
        </p:txBody>
      </p:sp>
      <p:sp>
        <p:nvSpPr>
          <p:cNvPr id="22" name="AutoShape 6">
            <a:extLst>
              <a:ext uri="{FF2B5EF4-FFF2-40B4-BE49-F238E27FC236}">
                <a16:creationId xmlns:a16="http://schemas.microsoft.com/office/drawing/2014/main" xmlns="" id="{4341B3A6-62EF-4EF6-9ECE-F2DC1F82382A}"/>
              </a:ext>
            </a:extLst>
          </p:cNvPr>
          <p:cNvSpPr/>
          <p:nvPr/>
        </p:nvSpPr>
        <p:spPr>
          <a:xfrm rot="10800000" flipV="1">
            <a:off x="9555480" y="2690887"/>
            <a:ext cx="365760" cy="1119113"/>
          </a:xfrm>
          <a:prstGeom prst="downArrow">
            <a:avLst>
              <a:gd name="adj1" fmla="val 50000"/>
              <a:gd name="adj2" fmla="val 25000"/>
            </a:avLst>
          </a:prstGeom>
          <a:solidFill>
            <a:srgbClr val="FF0000"/>
          </a:solidFill>
          <a:ln w="9525" cap="flat" cmpd="sng">
            <a:solidFill>
              <a:schemeClr val="bg1"/>
            </a:solidFill>
            <a:prstDash val="solid"/>
            <a:miter/>
            <a:headEnd type="none" w="med" len="med"/>
            <a:tailEnd type="none" w="med" len="med"/>
          </a:ln>
        </p:spPr>
        <p:txBody>
          <a:bodyPr vert="eaVert" wrap="none" anchor="ctr"/>
          <a:lstStyle/>
          <a:p>
            <a:endParaRPr sz="1600" dirty="0">
              <a:latin typeface="Arial" panose="020B0604020202020204" pitchFamily="34" charset="0"/>
            </a:endParaRPr>
          </a:p>
        </p:txBody>
      </p:sp>
      <p:sp>
        <p:nvSpPr>
          <p:cNvPr id="23" name="矩形 22">
            <a:extLst>
              <a:ext uri="{FF2B5EF4-FFF2-40B4-BE49-F238E27FC236}">
                <a16:creationId xmlns:a16="http://schemas.microsoft.com/office/drawing/2014/main" xmlns="" id="{A39A79AE-13EB-452B-9A45-7362CA4D13A3}"/>
              </a:ext>
            </a:extLst>
          </p:cNvPr>
          <p:cNvSpPr/>
          <p:nvPr/>
        </p:nvSpPr>
        <p:spPr>
          <a:xfrm>
            <a:off x="4655839" y="-3558"/>
            <a:ext cx="2954648" cy="923326"/>
          </a:xfrm>
          <a:prstGeom prst="rect">
            <a:avLst/>
          </a:prstGeom>
          <a:noFill/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zh-CN" altLang="en-US" sz="54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达标检测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8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8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48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48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48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7" dur="500"/>
                                        <p:tgtEl>
                                          <p:spTgt spid="48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7" dur="500"/>
                                        <p:tgtEl>
                                          <p:spTgt spid="48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7" dur="500"/>
                                        <p:tgtEl>
                                          <p:spTgt spid="48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130" grpId="0" animBg="1"/>
      <p:bldP spid="48131" grpId="0" animBg="1"/>
      <p:bldP spid="48132" grpId="0" animBg="1"/>
      <p:bldP spid="48133" grpId="0" animBg="1"/>
      <p:bldP spid="48134" grpId="0" animBg="1"/>
      <p:bldP spid="48138" grpId="0" animBg="1"/>
      <p:bldP spid="48139" grpId="0" animBg="1"/>
      <p:bldP spid="48140" grpId="0" animBg="1"/>
      <p:bldP spid="18" grpId="0" animBg="1"/>
      <p:bldP spid="19" grpId="0" animBg="1"/>
      <p:bldP spid="20" grpId="0" animBg="1"/>
      <p:bldP spid="21" grpId="0" animBg="1"/>
      <p:bldP spid="2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>
            <a:extLst>
              <a:ext uri="{FF2B5EF4-FFF2-40B4-BE49-F238E27FC236}">
                <a16:creationId xmlns:a16="http://schemas.microsoft.com/office/drawing/2014/main" xmlns="" id="{5302FE08-0871-4865-9D41-00420280E63A}"/>
              </a:ext>
            </a:extLst>
          </p:cNvPr>
          <p:cNvSpPr/>
          <p:nvPr/>
        </p:nvSpPr>
        <p:spPr>
          <a:xfrm>
            <a:off x="4655840" y="-3558"/>
            <a:ext cx="2954647" cy="923326"/>
          </a:xfrm>
          <a:prstGeom prst="rect">
            <a:avLst/>
          </a:prstGeom>
          <a:noFill/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zh-CN" altLang="en-US" sz="54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学习任务</a:t>
            </a:r>
          </a:p>
        </p:txBody>
      </p:sp>
      <p:pic>
        <p:nvPicPr>
          <p:cNvPr id="8" name="Picture 2">
            <a:extLst>
              <a:ext uri="{FF2B5EF4-FFF2-40B4-BE49-F238E27FC236}">
                <a16:creationId xmlns:a16="http://schemas.microsoft.com/office/drawing/2014/main" xmlns="" id="{8ED41F53-FC96-43E2-8BD1-D40AD3AF6F9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19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2654" y="1610936"/>
            <a:ext cx="851900" cy="6840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3">
            <a:extLst>
              <a:ext uri="{FF2B5EF4-FFF2-40B4-BE49-F238E27FC236}">
                <a16:creationId xmlns:a16="http://schemas.microsoft.com/office/drawing/2014/main" xmlns="" id="{2A3699B9-CE3F-4877-958B-534FC65BDAE1}"/>
              </a:ext>
            </a:extLst>
          </p:cNvPr>
          <p:cNvSpPr txBox="1"/>
          <p:nvPr/>
        </p:nvSpPr>
        <p:spPr>
          <a:xfrm>
            <a:off x="1284224" y="1563638"/>
            <a:ext cx="9885482" cy="7413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3600" b="1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什么是全面调查以及全面调查的一般步骤？</a:t>
            </a:r>
          </a:p>
        </p:txBody>
      </p:sp>
      <p:pic>
        <p:nvPicPr>
          <p:cNvPr id="10" name="Picture 2">
            <a:extLst>
              <a:ext uri="{FF2B5EF4-FFF2-40B4-BE49-F238E27FC236}">
                <a16:creationId xmlns:a16="http://schemas.microsoft.com/office/drawing/2014/main" xmlns="" id="{42967092-4447-4E64-B2A5-15AC726C831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19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1822" y="2785402"/>
            <a:ext cx="851900" cy="6840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Box 8">
            <a:extLst>
              <a:ext uri="{FF2B5EF4-FFF2-40B4-BE49-F238E27FC236}">
                <a16:creationId xmlns:a16="http://schemas.microsoft.com/office/drawing/2014/main" xmlns="" id="{948280AB-02FC-4C5F-8851-B2A6D3F0A0E0}"/>
              </a:ext>
            </a:extLst>
          </p:cNvPr>
          <p:cNvSpPr txBox="1"/>
          <p:nvPr/>
        </p:nvSpPr>
        <p:spPr>
          <a:xfrm>
            <a:off x="1290544" y="2715823"/>
            <a:ext cx="11196266" cy="7413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3600" b="1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常见的三类统计图的特点及画法步骤？</a:t>
            </a:r>
          </a:p>
        </p:txBody>
      </p:sp>
    </p:spTree>
    <p:extLst>
      <p:ext uri="{BB962C8B-B14F-4D97-AF65-F5344CB8AC3E}">
        <p14:creationId xmlns:p14="http://schemas.microsoft.com/office/powerpoint/2010/main" val="323153905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03" name="文本框 1228802"/>
          <p:cNvSpPr txBox="1"/>
          <p:nvPr/>
        </p:nvSpPr>
        <p:spPr>
          <a:xfrm>
            <a:off x="304800" y="919768"/>
            <a:ext cx="11887200" cy="1308884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marL="342900" indent="-342900">
              <a:lnSpc>
                <a:spcPct val="150000"/>
              </a:lnSpc>
            </a:pPr>
            <a:r>
              <a:rPr lang="en-US" altLang="zh-CN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1.</a:t>
            </a:r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要清楚地表明一病人的体温变化情况，应选择的统计图是</a:t>
            </a:r>
            <a:r>
              <a:rPr lang="en-US" altLang="zh-CN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(	)</a:t>
            </a:r>
          </a:p>
          <a:p>
            <a:pPr marL="342900" indent="-342900">
              <a:lnSpc>
                <a:spcPct val="150000"/>
              </a:lnSpc>
            </a:pPr>
            <a:r>
              <a:rPr lang="en-US" altLang="zh-CN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A</a:t>
            </a:r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．扇形统计图 	  </a:t>
            </a:r>
            <a:r>
              <a:rPr lang="en-US" altLang="zh-CN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B</a:t>
            </a:r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．条形统计图     </a:t>
            </a:r>
            <a:r>
              <a:rPr lang="en-US" altLang="zh-CN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C</a:t>
            </a:r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．折线统计图      </a:t>
            </a:r>
            <a:r>
              <a:rPr lang="en-US" altLang="zh-CN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D</a:t>
            </a:r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．以上都不是 </a:t>
            </a:r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xmlns="" id="{3631BF52-2F90-47A9-A5DE-82F816AACE06}"/>
              </a:ext>
            </a:extLst>
          </p:cNvPr>
          <p:cNvSpPr/>
          <p:nvPr/>
        </p:nvSpPr>
        <p:spPr>
          <a:xfrm>
            <a:off x="4655839" y="-3558"/>
            <a:ext cx="2954648" cy="923326"/>
          </a:xfrm>
          <a:prstGeom prst="rect">
            <a:avLst/>
          </a:prstGeom>
          <a:noFill/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zh-CN" altLang="en-US" sz="54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达标检测</a:t>
            </a: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xmlns="" id="{BD64AE5C-F10F-4B0A-974C-FFDFDC23EC05}"/>
              </a:ext>
            </a:extLst>
          </p:cNvPr>
          <p:cNvSpPr txBox="1"/>
          <p:nvPr/>
        </p:nvSpPr>
        <p:spPr>
          <a:xfrm>
            <a:off x="322942" y="2362200"/>
            <a:ext cx="11792858" cy="195521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marL="342900" indent="-342900">
              <a:lnSpc>
                <a:spcPct val="150000"/>
              </a:lnSpc>
            </a:pPr>
            <a:r>
              <a:rPr lang="en-US" altLang="zh-CN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2.</a:t>
            </a:r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某音乐行出售三种音乐</a:t>
            </a:r>
            <a:r>
              <a:rPr lang="en-US" altLang="zh-CN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CD </a:t>
            </a:r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，即古典音乐、流行音乐、民族音乐，为了</a:t>
            </a:r>
          </a:p>
          <a:p>
            <a:pPr marL="342900" indent="-342900">
              <a:lnSpc>
                <a:spcPct val="150000"/>
              </a:lnSpc>
            </a:pPr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表示这三种音乐唱片的销售量的百分比，应该用</a:t>
            </a:r>
            <a:r>
              <a:rPr lang="en-US" altLang="zh-CN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(		)</a:t>
            </a:r>
          </a:p>
          <a:p>
            <a:pPr marL="342900" indent="-342900">
              <a:lnSpc>
                <a:spcPct val="150000"/>
              </a:lnSpc>
            </a:pPr>
            <a:r>
              <a:rPr lang="en-US" altLang="zh-CN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A</a:t>
            </a:r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．扇形统计图 	  </a:t>
            </a:r>
            <a:r>
              <a:rPr lang="en-US" altLang="zh-CN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B</a:t>
            </a:r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．折线统计图 	   </a:t>
            </a:r>
            <a:r>
              <a:rPr lang="en-US" altLang="zh-CN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C</a:t>
            </a:r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．条形统计图      </a:t>
            </a:r>
            <a:r>
              <a:rPr lang="en-US" altLang="zh-CN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D</a:t>
            </a:r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．以上都可以 </a:t>
            </a:r>
          </a:p>
        </p:txBody>
      </p:sp>
      <p:sp>
        <p:nvSpPr>
          <p:cNvPr id="7" name="副标题 1220610">
            <a:extLst>
              <a:ext uri="{FF2B5EF4-FFF2-40B4-BE49-F238E27FC236}">
                <a16:creationId xmlns:a16="http://schemas.microsoft.com/office/drawing/2014/main" xmlns="" id="{8A66C1FC-A15A-461D-8582-27F8820015C7}"/>
              </a:ext>
            </a:extLst>
          </p:cNvPr>
          <p:cNvSpPr txBox="1">
            <a:spLocks/>
          </p:cNvSpPr>
          <p:nvPr/>
        </p:nvSpPr>
        <p:spPr bwMode="auto">
          <a:xfrm>
            <a:off x="381000" y="4589236"/>
            <a:ext cx="11277600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36000" tIns="36000" rIns="36000" bIns="36000" numCol="1" anchor="t" anchorCtr="0" compatLnSpc="1">
            <a:prstTxWarp prst="textNoShape">
              <a:avLst/>
            </a:prstTxWarp>
          </a:bodyPr>
          <a:lstStyle>
            <a:lvl1pPr marL="228600" indent="-228600" algn="l" rtl="0" eaLnBrk="1" fontAlgn="base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0" eaLnBrk="0" hangingPunct="0">
              <a:lnSpc>
                <a:spcPct val="150000"/>
              </a:lnSpc>
              <a:spcBef>
                <a:spcPct val="0"/>
              </a:spcBef>
              <a:buSzPct val="100000"/>
              <a:buNone/>
            </a:pP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3.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要分析小明同学一个学期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5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个单元考试成绩是进步了还是退步了，应该选择（      ）比较合适。</a:t>
            </a:r>
            <a:endParaRPr lang="en-US" altLang="zh-CN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indent="0" defTabSz="0" eaLnBrk="0" hangingPunct="0">
              <a:lnSpc>
                <a:spcPct val="150000"/>
              </a:lnSpc>
              <a:spcBef>
                <a:spcPct val="0"/>
              </a:spcBef>
              <a:buSzPct val="100000"/>
              <a:buNone/>
            </a:pP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A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．扇形统计图 	  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B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．折线统计图 	   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C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．条形统计图      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D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．以上都可以 </a:t>
            </a:r>
          </a:p>
          <a:p>
            <a:pPr marL="0" indent="0" defTabSz="0" eaLnBrk="0" hangingPunct="0">
              <a:lnSpc>
                <a:spcPct val="150000"/>
              </a:lnSpc>
              <a:spcBef>
                <a:spcPct val="0"/>
              </a:spcBef>
              <a:buSzPct val="100000"/>
              <a:buNone/>
            </a:pP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0">
              <a:lnSpc>
                <a:spcPct val="86000"/>
              </a:lnSpc>
              <a:spcBef>
                <a:spcPts val="200"/>
              </a:spcBef>
              <a:buSzPct val="100000"/>
            </a:pPr>
            <a:endParaRPr lang="en-US" altLang="zh-CN" sz="3200" dirty="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defTabSz="0">
              <a:lnSpc>
                <a:spcPct val="86000"/>
              </a:lnSpc>
              <a:spcBef>
                <a:spcPts val="200"/>
              </a:spcBef>
              <a:buSzPct val="100000"/>
            </a:pPr>
            <a:endParaRPr lang="zh-CN" altLang="en-US" sz="1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2899" name="文本占位符 1232898"/>
          <p:cNvSpPr>
            <a:spLocks noGrp="1"/>
          </p:cNvSpPr>
          <p:nvPr>
            <p:ph idx="4294967295"/>
          </p:nvPr>
        </p:nvSpPr>
        <p:spPr>
          <a:xfrm>
            <a:off x="190500" y="1066800"/>
            <a:ext cx="11811000" cy="1066800"/>
          </a:xfrm>
          <a:prstGeom prst="rect">
            <a:avLst/>
          </a:prstGeom>
          <a:ln/>
        </p:spPr>
        <p:txBody>
          <a:bodyPr/>
          <a:lstStyle/>
          <a:p>
            <a:pPr>
              <a:lnSpc>
                <a:spcPct val="150000"/>
              </a:lnSpc>
              <a:buNone/>
            </a:pP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4.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反映某种股票的涨跌情况，应选择 </a:t>
            </a:r>
            <a:r>
              <a:rPr lang="en-US" altLang="zh-CN" dirty="0"/>
              <a:t>(	)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                 </a:t>
            </a:r>
          </a:p>
          <a:p>
            <a:pPr>
              <a:lnSpc>
                <a:spcPct val="150000"/>
              </a:lnSpc>
              <a:buNone/>
            </a:pP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A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．扇形统计图 	  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B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．折线统计图 	   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C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．条形统计图      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D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．以上都可以</a:t>
            </a:r>
          </a:p>
        </p:txBody>
      </p:sp>
      <p:sp>
        <p:nvSpPr>
          <p:cNvPr id="4" name="矩形 3">
            <a:extLst>
              <a:ext uri="{FF2B5EF4-FFF2-40B4-BE49-F238E27FC236}">
                <a16:creationId xmlns:a16="http://schemas.microsoft.com/office/drawing/2014/main" xmlns="" id="{B6AF385B-25C3-4137-B43C-7D10458132BA}"/>
              </a:ext>
            </a:extLst>
          </p:cNvPr>
          <p:cNvSpPr/>
          <p:nvPr/>
        </p:nvSpPr>
        <p:spPr>
          <a:xfrm>
            <a:off x="4655839" y="-3558"/>
            <a:ext cx="2954648" cy="923326"/>
          </a:xfrm>
          <a:prstGeom prst="rect">
            <a:avLst/>
          </a:prstGeom>
          <a:noFill/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zh-CN" altLang="en-US" sz="54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达标检测</a:t>
            </a: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xmlns="" id="{39D24D84-6BF7-46D7-B43F-4FEBBAEE4A2A}"/>
              </a:ext>
            </a:extLst>
          </p:cNvPr>
          <p:cNvSpPr txBox="1"/>
          <p:nvPr/>
        </p:nvSpPr>
        <p:spPr>
          <a:xfrm>
            <a:off x="190500" y="2667000"/>
            <a:ext cx="11811000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28600" indent="-228600" ea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 marL="685800" indent="-228600" ea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latin typeface="+mn-lt"/>
                <a:ea typeface="+mn-ea"/>
              </a:defRPr>
            </a:lvl2pPr>
            <a:lvl3pPr marL="1143000" indent="-228600" ea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latin typeface="+mn-lt"/>
                <a:ea typeface="+mn-ea"/>
              </a:defRPr>
            </a:lvl3pPr>
            <a:lvl4pPr marL="1600200" indent="-228600" ea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latin typeface="+mn-lt"/>
                <a:ea typeface="+mn-ea"/>
              </a:defRPr>
            </a:lvl4pPr>
            <a:lvl5pPr marL="2057400" indent="-228600" ea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latin typeface="+mn-lt"/>
                <a:ea typeface="+mn-ea"/>
              </a:defRPr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>
                <a:latin typeface="+mn-lt"/>
                <a:ea typeface="+mn-ea"/>
              </a:defRPr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>
                <a:latin typeface="+mn-lt"/>
                <a:ea typeface="+mn-ea"/>
              </a:defRPr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>
                <a:latin typeface="+mn-lt"/>
                <a:ea typeface="+mn-ea"/>
              </a:defRPr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>
                <a:latin typeface="+mn-lt"/>
                <a:ea typeface="+mn-ea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zh-CN" dirty="0"/>
              <a:t>5.</a:t>
            </a:r>
            <a:r>
              <a:rPr lang="zh-CN" altLang="en-US" dirty="0"/>
              <a:t>某班有</a:t>
            </a:r>
            <a:r>
              <a:rPr lang="en-US" altLang="zh-CN" dirty="0"/>
              <a:t>50</a:t>
            </a:r>
            <a:r>
              <a:rPr lang="zh-CN" altLang="en-US" dirty="0"/>
              <a:t>人，其中三好学生</a:t>
            </a:r>
            <a:r>
              <a:rPr lang="en-US" altLang="zh-CN" dirty="0"/>
              <a:t>10</a:t>
            </a:r>
            <a:r>
              <a:rPr lang="zh-CN" altLang="en-US" dirty="0"/>
              <a:t>人，优秀学生干部</a:t>
            </a:r>
            <a:r>
              <a:rPr lang="en-US" altLang="zh-CN" dirty="0"/>
              <a:t>5</a:t>
            </a:r>
            <a:r>
              <a:rPr lang="zh-CN" altLang="en-US" dirty="0"/>
              <a:t>人，在扇形统计图上表示三好学生和优秀学生干部人数的圆心角分别是	</a:t>
            </a:r>
            <a:r>
              <a:rPr lang="en-US" altLang="zh-CN" dirty="0"/>
              <a:t>(	)</a:t>
            </a:r>
          </a:p>
          <a:p>
            <a:pPr>
              <a:lnSpc>
                <a:spcPct val="150000"/>
              </a:lnSpc>
            </a:pPr>
            <a:r>
              <a:rPr lang="en-US" altLang="zh-CN" dirty="0"/>
              <a:t>A</a:t>
            </a:r>
            <a:r>
              <a:rPr lang="zh-CN" altLang="en-US" dirty="0"/>
              <a:t>．</a:t>
            </a:r>
            <a:r>
              <a:rPr lang="en-US" altLang="zh-CN" dirty="0"/>
              <a:t>72°</a:t>
            </a:r>
            <a:r>
              <a:rPr lang="zh-CN" altLang="en-US" dirty="0"/>
              <a:t>，  </a:t>
            </a:r>
            <a:r>
              <a:rPr lang="en-US" altLang="zh-CN" dirty="0"/>
              <a:t>36° 	B</a:t>
            </a:r>
            <a:r>
              <a:rPr lang="zh-CN" altLang="en-US" dirty="0"/>
              <a:t>．</a:t>
            </a:r>
            <a:r>
              <a:rPr lang="en-US" altLang="zh-CN" dirty="0"/>
              <a:t>100°</a:t>
            </a:r>
            <a:r>
              <a:rPr lang="zh-CN" altLang="en-US" dirty="0"/>
              <a:t>，</a:t>
            </a:r>
            <a:r>
              <a:rPr lang="en-US" altLang="zh-CN" dirty="0"/>
              <a:t>50°	C</a:t>
            </a:r>
            <a:r>
              <a:rPr lang="zh-CN" altLang="en-US" dirty="0"/>
              <a:t>．</a:t>
            </a:r>
            <a:r>
              <a:rPr lang="en-US" altLang="zh-CN" dirty="0"/>
              <a:t>120°</a:t>
            </a:r>
            <a:r>
              <a:rPr lang="zh-CN" altLang="en-US" dirty="0"/>
              <a:t>，</a:t>
            </a:r>
            <a:r>
              <a:rPr lang="en-US" altLang="zh-CN" dirty="0"/>
              <a:t>60°	 D</a:t>
            </a:r>
            <a:r>
              <a:rPr lang="zh-CN" altLang="en-US" dirty="0"/>
              <a:t>．</a:t>
            </a:r>
            <a:r>
              <a:rPr lang="en-US" altLang="zh-CN" dirty="0"/>
              <a:t>80°</a:t>
            </a:r>
            <a:r>
              <a:rPr lang="zh-CN" altLang="en-US" dirty="0"/>
              <a:t>，  </a:t>
            </a:r>
            <a:r>
              <a:rPr lang="en-US" altLang="zh-CN" dirty="0"/>
              <a:t>40° 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0850" name="矩形 1230849"/>
          <p:cNvSpPr/>
          <p:nvPr/>
        </p:nvSpPr>
        <p:spPr>
          <a:xfrm>
            <a:off x="76200" y="852129"/>
            <a:ext cx="12039600" cy="2462213"/>
          </a:xfrm>
          <a:prstGeom prst="rect">
            <a:avLst/>
          </a:prstGeom>
          <a:noFill/>
          <a:ln w="0">
            <a:noFill/>
          </a:ln>
        </p:spPr>
        <p:txBody>
          <a:bodyPr wrap="square" anchor="ctr">
            <a:spAutoFit/>
          </a:bodyPr>
          <a:lstStyle/>
          <a:p>
            <a:pPr indent="733425">
              <a:lnSpc>
                <a:spcPct val="150000"/>
              </a:lnSpc>
            </a:pPr>
            <a:r>
              <a:rPr lang="en-US" altLang="zh-CN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6.</a:t>
            </a:r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如图所示的扇形图是对某班学生知道父母生日情况的调查，</a:t>
            </a:r>
            <a:r>
              <a:rPr lang="en-US" altLang="zh-CN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A</a:t>
            </a:r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表示只知道母亲生日，</a:t>
            </a:r>
            <a:r>
              <a:rPr lang="en-US" altLang="zh-CN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B</a:t>
            </a:r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表示只知道父亲生日，</a:t>
            </a:r>
            <a:r>
              <a:rPr lang="en-US" altLang="zh-CN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C</a:t>
            </a:r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表示知道父母亲两人生日，</a:t>
            </a:r>
            <a:r>
              <a:rPr lang="en-US" altLang="zh-CN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D</a:t>
            </a:r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表示都不知道。若该班有</a:t>
            </a:r>
            <a:r>
              <a:rPr lang="en-US" altLang="zh-CN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50</a:t>
            </a:r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名学生，则知道母亲生日的人数有（    ）</a:t>
            </a:r>
          </a:p>
          <a:p>
            <a:pPr indent="733425"/>
            <a:r>
              <a:rPr lang="en-US" altLang="zh-CN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A</a:t>
            </a:r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．</a:t>
            </a:r>
            <a:r>
              <a:rPr lang="en-US" altLang="zh-CN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44%        	B</a:t>
            </a:r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．</a:t>
            </a:r>
            <a:r>
              <a:rPr lang="en-US" altLang="zh-CN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22    		C</a:t>
            </a:r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．</a:t>
            </a:r>
            <a:r>
              <a:rPr lang="en-US" altLang="zh-CN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25		       D</a:t>
            </a:r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．</a:t>
            </a:r>
            <a:r>
              <a:rPr lang="en-US" altLang="zh-CN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28</a:t>
            </a:r>
          </a:p>
        </p:txBody>
      </p:sp>
      <p:sp>
        <p:nvSpPr>
          <p:cNvPr id="21" name="矩形 20">
            <a:extLst>
              <a:ext uri="{FF2B5EF4-FFF2-40B4-BE49-F238E27FC236}">
                <a16:creationId xmlns:a16="http://schemas.microsoft.com/office/drawing/2014/main" xmlns="" id="{A8BC4D26-2963-4AC6-A96D-4B9B87620B22}"/>
              </a:ext>
            </a:extLst>
          </p:cNvPr>
          <p:cNvSpPr/>
          <p:nvPr/>
        </p:nvSpPr>
        <p:spPr>
          <a:xfrm>
            <a:off x="4655839" y="-3558"/>
            <a:ext cx="2954648" cy="923326"/>
          </a:xfrm>
          <a:prstGeom prst="rect">
            <a:avLst/>
          </a:prstGeom>
          <a:noFill/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zh-CN" altLang="en-US" sz="54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达标检测</a:t>
            </a:r>
          </a:p>
        </p:txBody>
      </p:sp>
      <p:graphicFrame>
        <p:nvGraphicFramePr>
          <p:cNvPr id="5" name="图表 4">
            <a:extLst>
              <a:ext uri="{FF2B5EF4-FFF2-40B4-BE49-F238E27FC236}">
                <a16:creationId xmlns:a16="http://schemas.microsoft.com/office/drawing/2014/main" xmlns="" id="{6DDA68E6-BA10-4705-ADB1-0BFF87851D4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075415224"/>
              </p:ext>
            </p:extLst>
          </p:nvPr>
        </p:nvGraphicFramePr>
        <p:xfrm>
          <a:off x="6096000" y="3238858"/>
          <a:ext cx="5105400" cy="361914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3923" name="文本框 1233922"/>
          <p:cNvSpPr txBox="1"/>
          <p:nvPr/>
        </p:nvSpPr>
        <p:spPr>
          <a:xfrm>
            <a:off x="152400" y="765176"/>
            <a:ext cx="12039600" cy="2601546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7.</a:t>
            </a:r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如图，某校共有学生</a:t>
            </a:r>
            <a:r>
              <a:rPr lang="en-US" altLang="zh-CN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700</a:t>
            </a:r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人，图中扇形</a:t>
            </a:r>
            <a:r>
              <a:rPr lang="en-US" altLang="zh-CN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A</a:t>
            </a:r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r>
              <a:rPr lang="en-US" altLang="zh-CN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B</a:t>
            </a:r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r>
              <a:rPr lang="en-US" altLang="zh-CN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C</a:t>
            </a:r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分别参加语、数、英三个兴趣小组的人数的百分比，规定每人只能参加一个兴趣小组且每人均参加课外小组，则不参加数学小组的学生有</a:t>
            </a:r>
            <a:r>
              <a:rPr lang="en-US" altLang="zh-CN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(         )</a:t>
            </a:r>
          </a:p>
          <a:p>
            <a:pPr>
              <a:lnSpc>
                <a:spcPct val="150000"/>
              </a:lnSpc>
            </a:pPr>
            <a:r>
              <a:rPr lang="en-US" altLang="zh-CN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A</a:t>
            </a:r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．</a:t>
            </a:r>
            <a:r>
              <a:rPr lang="en-US" altLang="zh-CN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441</a:t>
            </a:r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人      </a:t>
            </a:r>
            <a:r>
              <a:rPr lang="en-US" altLang="zh-CN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B</a:t>
            </a:r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．</a:t>
            </a:r>
            <a:r>
              <a:rPr lang="en-US" altLang="zh-CN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259</a:t>
            </a:r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人       </a:t>
            </a:r>
            <a:r>
              <a:rPr lang="en-US" altLang="zh-CN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C</a:t>
            </a:r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．</a:t>
            </a:r>
            <a:r>
              <a:rPr lang="en-US" altLang="zh-CN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451</a:t>
            </a:r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人        </a:t>
            </a:r>
            <a:r>
              <a:rPr lang="en-US" altLang="zh-CN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D</a:t>
            </a:r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．</a:t>
            </a:r>
            <a:r>
              <a:rPr lang="en-US" altLang="zh-CN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249</a:t>
            </a:r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人</a:t>
            </a:r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xmlns="" id="{1481E299-6CC6-45DE-B3C8-B7ACAE490956}"/>
              </a:ext>
            </a:extLst>
          </p:cNvPr>
          <p:cNvSpPr/>
          <p:nvPr/>
        </p:nvSpPr>
        <p:spPr>
          <a:xfrm>
            <a:off x="4655839" y="-3558"/>
            <a:ext cx="2954648" cy="923326"/>
          </a:xfrm>
          <a:prstGeom prst="rect">
            <a:avLst/>
          </a:prstGeom>
          <a:noFill/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zh-CN" altLang="en-US" sz="54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达标检测</a:t>
            </a:r>
          </a:p>
        </p:txBody>
      </p:sp>
      <p:graphicFrame>
        <p:nvGraphicFramePr>
          <p:cNvPr id="6" name="图表 5">
            <a:extLst>
              <a:ext uri="{FF2B5EF4-FFF2-40B4-BE49-F238E27FC236}">
                <a16:creationId xmlns:a16="http://schemas.microsoft.com/office/drawing/2014/main" xmlns="" id="{A5802CEC-D6C5-47BB-A180-A81EC0243BA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172007279"/>
              </p:ext>
            </p:extLst>
          </p:nvPr>
        </p:nvGraphicFramePr>
        <p:xfrm>
          <a:off x="6705600" y="3190202"/>
          <a:ext cx="5029200" cy="370589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xmlns="" id="{D795E449-A39E-41C8-B05F-6CE395BA63A6}"/>
              </a:ext>
            </a:extLst>
          </p:cNvPr>
          <p:cNvSpPr/>
          <p:nvPr/>
        </p:nvSpPr>
        <p:spPr>
          <a:xfrm>
            <a:off x="4655839" y="-3558"/>
            <a:ext cx="2954648" cy="923326"/>
          </a:xfrm>
          <a:prstGeom prst="rect">
            <a:avLst/>
          </a:prstGeom>
          <a:noFill/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zh-CN" altLang="en-US" sz="54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小结梳理</a:t>
            </a:r>
          </a:p>
        </p:txBody>
      </p:sp>
      <p:sp>
        <p:nvSpPr>
          <p:cNvPr id="3" name="Text Box 2">
            <a:extLst>
              <a:ext uri="{FF2B5EF4-FFF2-40B4-BE49-F238E27FC236}">
                <a16:creationId xmlns:a16="http://schemas.microsoft.com/office/drawing/2014/main" xmlns="" id="{3FABE4E0-4521-4D38-A314-06BD3DAF555C}"/>
              </a:ext>
            </a:extLst>
          </p:cNvPr>
          <p:cNvSpPr txBox="1"/>
          <p:nvPr/>
        </p:nvSpPr>
        <p:spPr>
          <a:xfrm>
            <a:off x="609600" y="2101424"/>
            <a:ext cx="2865120" cy="523220"/>
          </a:xfrm>
          <a:prstGeom prst="rect">
            <a:avLst/>
          </a:prstGeom>
          <a:solidFill>
            <a:srgbClr val="FFFF00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 dirty="0">
                <a:latin typeface="Times New Roman" panose="02020603050405020304" pitchFamily="18" charset="0"/>
                <a:ea typeface="隶书" panose="02010509060101010101" pitchFamily="49" charset="-122"/>
              </a:rPr>
              <a:t>1.</a:t>
            </a:r>
            <a:r>
              <a:rPr lang="zh-CN" altLang="en-US" sz="2800" dirty="0">
                <a:latin typeface="Times New Roman" panose="02020603050405020304" pitchFamily="18" charset="0"/>
                <a:ea typeface="隶书" panose="02010509060101010101" pitchFamily="49" charset="-122"/>
              </a:rPr>
              <a:t>明确调查问题</a:t>
            </a:r>
          </a:p>
        </p:txBody>
      </p:sp>
      <p:sp>
        <p:nvSpPr>
          <p:cNvPr id="4" name="Text Box 3">
            <a:extLst>
              <a:ext uri="{FF2B5EF4-FFF2-40B4-BE49-F238E27FC236}">
                <a16:creationId xmlns:a16="http://schemas.microsoft.com/office/drawing/2014/main" xmlns="" id="{2D6AA079-7721-4061-86EA-45AEA57CF048}"/>
              </a:ext>
            </a:extLst>
          </p:cNvPr>
          <p:cNvSpPr txBox="1"/>
          <p:nvPr/>
        </p:nvSpPr>
        <p:spPr>
          <a:xfrm>
            <a:off x="4456249" y="2097976"/>
            <a:ext cx="2926080" cy="523220"/>
          </a:xfrm>
          <a:prstGeom prst="rect">
            <a:avLst/>
          </a:prstGeom>
          <a:solidFill>
            <a:srgbClr val="FFFF00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 dirty="0">
                <a:latin typeface="Times New Roman" panose="02020603050405020304" pitchFamily="18" charset="0"/>
                <a:ea typeface="隶书" panose="02010509060101010101" pitchFamily="49" charset="-122"/>
              </a:rPr>
              <a:t>2.</a:t>
            </a:r>
            <a:r>
              <a:rPr lang="zh-CN" altLang="en-US" sz="2800" dirty="0">
                <a:latin typeface="Times New Roman" panose="02020603050405020304" pitchFamily="18" charset="0"/>
                <a:ea typeface="隶书" panose="02010509060101010101" pitchFamily="49" charset="-122"/>
              </a:rPr>
              <a:t>确定调查对象</a:t>
            </a:r>
          </a:p>
        </p:txBody>
      </p:sp>
      <p:sp>
        <p:nvSpPr>
          <p:cNvPr id="5" name="Text Box 4">
            <a:extLst>
              <a:ext uri="{FF2B5EF4-FFF2-40B4-BE49-F238E27FC236}">
                <a16:creationId xmlns:a16="http://schemas.microsoft.com/office/drawing/2014/main" xmlns="" id="{53C1120D-F431-4B8D-A020-033801697D53}"/>
              </a:ext>
            </a:extLst>
          </p:cNvPr>
          <p:cNvSpPr txBox="1"/>
          <p:nvPr/>
        </p:nvSpPr>
        <p:spPr>
          <a:xfrm>
            <a:off x="8305800" y="2101424"/>
            <a:ext cx="2865120" cy="523220"/>
          </a:xfrm>
          <a:prstGeom prst="rect">
            <a:avLst/>
          </a:prstGeom>
          <a:solidFill>
            <a:srgbClr val="FFFF00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 dirty="0">
                <a:latin typeface="Times New Roman" panose="02020603050405020304" pitchFamily="18" charset="0"/>
                <a:ea typeface="隶书" panose="02010509060101010101" pitchFamily="49" charset="-122"/>
              </a:rPr>
              <a:t>3.</a:t>
            </a:r>
            <a:r>
              <a:rPr lang="zh-CN" altLang="en-US" sz="2800" dirty="0">
                <a:latin typeface="Times New Roman" panose="02020603050405020304" pitchFamily="18" charset="0"/>
                <a:ea typeface="隶书" panose="02010509060101010101" pitchFamily="49" charset="-122"/>
              </a:rPr>
              <a:t>选择调查方法</a:t>
            </a:r>
          </a:p>
        </p:txBody>
      </p:sp>
      <p:sp>
        <p:nvSpPr>
          <p:cNvPr id="6" name="Text Box 5">
            <a:extLst>
              <a:ext uri="{FF2B5EF4-FFF2-40B4-BE49-F238E27FC236}">
                <a16:creationId xmlns:a16="http://schemas.microsoft.com/office/drawing/2014/main" xmlns="" id="{A3557066-090D-4075-92C5-4A45DB27121C}"/>
              </a:ext>
            </a:extLst>
          </p:cNvPr>
          <p:cNvSpPr txBox="1"/>
          <p:nvPr/>
        </p:nvSpPr>
        <p:spPr>
          <a:xfrm>
            <a:off x="617220" y="5821569"/>
            <a:ext cx="2912652" cy="523220"/>
          </a:xfrm>
          <a:prstGeom prst="rect">
            <a:avLst/>
          </a:prstGeom>
          <a:solidFill>
            <a:srgbClr val="FFFF00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 dirty="0">
                <a:latin typeface="Times New Roman" panose="02020603050405020304" pitchFamily="18" charset="0"/>
                <a:ea typeface="隶书" panose="02010509060101010101" pitchFamily="49" charset="-122"/>
              </a:rPr>
              <a:t>7.</a:t>
            </a:r>
            <a:r>
              <a:rPr lang="zh-CN" altLang="en-US" sz="2800" dirty="0">
                <a:latin typeface="Times New Roman" panose="02020603050405020304" pitchFamily="18" charset="0"/>
                <a:ea typeface="隶书" panose="02010509060101010101" pitchFamily="49" charset="-122"/>
              </a:rPr>
              <a:t>得出结论</a:t>
            </a:r>
          </a:p>
        </p:txBody>
      </p:sp>
      <p:sp>
        <p:nvSpPr>
          <p:cNvPr id="7" name="AutoShape 6">
            <a:extLst>
              <a:ext uri="{FF2B5EF4-FFF2-40B4-BE49-F238E27FC236}">
                <a16:creationId xmlns:a16="http://schemas.microsoft.com/office/drawing/2014/main" xmlns="" id="{1B313909-C6D5-4B38-88B6-C085658F038E}"/>
              </a:ext>
            </a:extLst>
          </p:cNvPr>
          <p:cNvSpPr/>
          <p:nvPr/>
        </p:nvSpPr>
        <p:spPr>
          <a:xfrm rot="16200000">
            <a:off x="3775710" y="1985844"/>
            <a:ext cx="365760" cy="754380"/>
          </a:xfrm>
          <a:prstGeom prst="downArrow">
            <a:avLst>
              <a:gd name="adj1" fmla="val 50000"/>
              <a:gd name="adj2" fmla="val 25000"/>
            </a:avLst>
          </a:prstGeom>
          <a:solidFill>
            <a:srgbClr val="FF0000"/>
          </a:solidFill>
          <a:ln w="9525" cap="flat" cmpd="sng">
            <a:solidFill>
              <a:schemeClr val="bg1"/>
            </a:solidFill>
            <a:prstDash val="solid"/>
            <a:miter/>
            <a:headEnd type="none" w="med" len="med"/>
            <a:tailEnd type="none" w="med" len="med"/>
          </a:ln>
        </p:spPr>
        <p:txBody>
          <a:bodyPr vert="eaVert" wrap="none" anchor="ctr"/>
          <a:lstStyle/>
          <a:p>
            <a:endParaRPr sz="1600" dirty="0">
              <a:latin typeface="Arial" panose="020B0604020202020204" pitchFamily="34" charset="0"/>
            </a:endParaRPr>
          </a:p>
        </p:txBody>
      </p:sp>
      <p:sp>
        <p:nvSpPr>
          <p:cNvPr id="8" name="Text Box 10">
            <a:extLst>
              <a:ext uri="{FF2B5EF4-FFF2-40B4-BE49-F238E27FC236}">
                <a16:creationId xmlns:a16="http://schemas.microsoft.com/office/drawing/2014/main" xmlns="" id="{8DC7DE9C-C4DE-4E5C-B0ED-BF265672A6E2}"/>
              </a:ext>
            </a:extLst>
          </p:cNvPr>
          <p:cNvSpPr txBox="1"/>
          <p:nvPr/>
        </p:nvSpPr>
        <p:spPr>
          <a:xfrm>
            <a:off x="8305800" y="3967277"/>
            <a:ext cx="3657600" cy="523220"/>
          </a:xfrm>
          <a:prstGeom prst="rect">
            <a:avLst/>
          </a:prstGeom>
          <a:solidFill>
            <a:srgbClr val="FFFF00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 dirty="0">
                <a:latin typeface="Times New Roman" panose="02020603050405020304" pitchFamily="18" charset="0"/>
                <a:ea typeface="隶书" panose="02010509060101010101" pitchFamily="49" charset="-122"/>
              </a:rPr>
              <a:t>4.</a:t>
            </a:r>
            <a:r>
              <a:rPr lang="zh-CN" altLang="en-US" sz="2800" dirty="0">
                <a:latin typeface="Times New Roman" panose="02020603050405020304" pitchFamily="18" charset="0"/>
                <a:ea typeface="隶书" panose="02010509060101010101" pitchFamily="49" charset="-122"/>
              </a:rPr>
              <a:t>展开调查</a:t>
            </a:r>
            <a:r>
              <a:rPr lang="en-US" altLang="zh-CN" sz="2800" dirty="0">
                <a:latin typeface="Times New Roman" panose="02020603050405020304" pitchFamily="18" charset="0"/>
                <a:ea typeface="隶书" panose="02010509060101010101" pitchFamily="49" charset="-122"/>
              </a:rPr>
              <a:t>,</a:t>
            </a:r>
            <a:r>
              <a:rPr lang="zh-CN" altLang="en-US" sz="2800" dirty="0">
                <a:latin typeface="Times New Roman" panose="02020603050405020304" pitchFamily="18" charset="0"/>
                <a:ea typeface="隶书" panose="02010509060101010101" pitchFamily="49" charset="-122"/>
              </a:rPr>
              <a:t>收集数据</a:t>
            </a:r>
          </a:p>
        </p:txBody>
      </p:sp>
      <p:sp>
        <p:nvSpPr>
          <p:cNvPr id="9" name="Text Box 11">
            <a:extLst>
              <a:ext uri="{FF2B5EF4-FFF2-40B4-BE49-F238E27FC236}">
                <a16:creationId xmlns:a16="http://schemas.microsoft.com/office/drawing/2014/main" xmlns="" id="{2190C94A-113D-4714-9388-CE67E357069A}"/>
              </a:ext>
            </a:extLst>
          </p:cNvPr>
          <p:cNvSpPr txBox="1"/>
          <p:nvPr/>
        </p:nvSpPr>
        <p:spPr>
          <a:xfrm>
            <a:off x="4456248" y="3932604"/>
            <a:ext cx="2923177" cy="523220"/>
          </a:xfrm>
          <a:prstGeom prst="rect">
            <a:avLst/>
          </a:prstGeom>
          <a:solidFill>
            <a:srgbClr val="FFFF00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 dirty="0">
                <a:latin typeface="Times New Roman" panose="02020603050405020304" pitchFamily="18" charset="0"/>
                <a:ea typeface="隶书" panose="02010509060101010101" pitchFamily="49" charset="-122"/>
              </a:rPr>
              <a:t>5.</a:t>
            </a:r>
            <a:r>
              <a:rPr lang="zh-CN" altLang="en-US" sz="2800" dirty="0">
                <a:latin typeface="Times New Roman" panose="02020603050405020304" pitchFamily="18" charset="0"/>
                <a:ea typeface="隶书" panose="02010509060101010101" pitchFamily="49" charset="-122"/>
              </a:rPr>
              <a:t>整理数据</a:t>
            </a:r>
          </a:p>
        </p:txBody>
      </p:sp>
      <p:sp>
        <p:nvSpPr>
          <p:cNvPr id="10" name="Text Box 12">
            <a:extLst>
              <a:ext uri="{FF2B5EF4-FFF2-40B4-BE49-F238E27FC236}">
                <a16:creationId xmlns:a16="http://schemas.microsoft.com/office/drawing/2014/main" xmlns="" id="{B9FD2B09-3852-411B-95FC-CC6996E92657}"/>
              </a:ext>
            </a:extLst>
          </p:cNvPr>
          <p:cNvSpPr txBox="1"/>
          <p:nvPr/>
        </p:nvSpPr>
        <p:spPr>
          <a:xfrm>
            <a:off x="617219" y="3960592"/>
            <a:ext cx="2912653" cy="523220"/>
          </a:xfrm>
          <a:prstGeom prst="rect">
            <a:avLst/>
          </a:prstGeom>
          <a:solidFill>
            <a:srgbClr val="FFFF00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 dirty="0">
                <a:latin typeface="Times New Roman" panose="02020603050405020304" pitchFamily="18" charset="0"/>
                <a:ea typeface="隶书" panose="02010509060101010101" pitchFamily="49" charset="-122"/>
              </a:rPr>
              <a:t>6.</a:t>
            </a:r>
            <a:r>
              <a:rPr lang="zh-CN" altLang="en-US" sz="2800" dirty="0">
                <a:latin typeface="Times New Roman" panose="02020603050405020304" pitchFamily="18" charset="0"/>
                <a:ea typeface="隶书" panose="02010509060101010101" pitchFamily="49" charset="-122"/>
              </a:rPr>
              <a:t>描述数据</a:t>
            </a: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xmlns="" id="{339A71DC-EDBF-420E-8D8A-48957CB004C4}"/>
              </a:ext>
            </a:extLst>
          </p:cNvPr>
          <p:cNvSpPr txBox="1"/>
          <p:nvPr/>
        </p:nvSpPr>
        <p:spPr>
          <a:xfrm>
            <a:off x="152400" y="909779"/>
            <a:ext cx="4724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全面调查的步骤</a:t>
            </a:r>
          </a:p>
        </p:txBody>
      </p:sp>
      <p:sp>
        <p:nvSpPr>
          <p:cNvPr id="13" name="AutoShape 6">
            <a:extLst>
              <a:ext uri="{FF2B5EF4-FFF2-40B4-BE49-F238E27FC236}">
                <a16:creationId xmlns:a16="http://schemas.microsoft.com/office/drawing/2014/main" xmlns="" id="{281BF374-4381-4049-A919-6D2E6E590750}"/>
              </a:ext>
            </a:extLst>
          </p:cNvPr>
          <p:cNvSpPr/>
          <p:nvPr/>
        </p:nvSpPr>
        <p:spPr>
          <a:xfrm rot="16200000">
            <a:off x="7659733" y="1982396"/>
            <a:ext cx="365760" cy="754380"/>
          </a:xfrm>
          <a:prstGeom prst="downArrow">
            <a:avLst>
              <a:gd name="adj1" fmla="val 50000"/>
              <a:gd name="adj2" fmla="val 25000"/>
            </a:avLst>
          </a:prstGeom>
          <a:solidFill>
            <a:srgbClr val="FF0000"/>
          </a:solidFill>
          <a:ln w="9525" cap="flat" cmpd="sng">
            <a:solidFill>
              <a:schemeClr val="bg1"/>
            </a:solidFill>
            <a:prstDash val="solid"/>
            <a:miter/>
            <a:headEnd type="none" w="med" len="med"/>
            <a:tailEnd type="none" w="med" len="med"/>
          </a:ln>
        </p:spPr>
        <p:txBody>
          <a:bodyPr vert="eaVert" wrap="none" anchor="ctr"/>
          <a:lstStyle/>
          <a:p>
            <a:endParaRPr sz="1600" dirty="0">
              <a:latin typeface="Arial" panose="020B0604020202020204" pitchFamily="34" charset="0"/>
            </a:endParaRPr>
          </a:p>
        </p:txBody>
      </p:sp>
      <p:sp>
        <p:nvSpPr>
          <p:cNvPr id="14" name="AutoShape 6">
            <a:extLst>
              <a:ext uri="{FF2B5EF4-FFF2-40B4-BE49-F238E27FC236}">
                <a16:creationId xmlns:a16="http://schemas.microsoft.com/office/drawing/2014/main" xmlns="" id="{B70FA40B-7BD0-42FB-8BE0-FA1951F087A4}"/>
              </a:ext>
            </a:extLst>
          </p:cNvPr>
          <p:cNvSpPr/>
          <p:nvPr/>
        </p:nvSpPr>
        <p:spPr>
          <a:xfrm rot="16200000" flipV="1">
            <a:off x="7659733" y="3895754"/>
            <a:ext cx="365760" cy="754379"/>
          </a:xfrm>
          <a:prstGeom prst="downArrow">
            <a:avLst>
              <a:gd name="adj1" fmla="val 50000"/>
              <a:gd name="adj2" fmla="val 25000"/>
            </a:avLst>
          </a:prstGeom>
          <a:solidFill>
            <a:srgbClr val="FF0000"/>
          </a:solidFill>
          <a:ln w="9525" cap="flat" cmpd="sng">
            <a:solidFill>
              <a:schemeClr val="bg1"/>
            </a:solidFill>
            <a:prstDash val="solid"/>
            <a:miter/>
            <a:headEnd type="none" w="med" len="med"/>
            <a:tailEnd type="none" w="med" len="med"/>
          </a:ln>
        </p:spPr>
        <p:txBody>
          <a:bodyPr vert="eaVert" wrap="none" anchor="ctr"/>
          <a:lstStyle/>
          <a:p>
            <a:endParaRPr sz="1600" dirty="0">
              <a:latin typeface="Arial" panose="020B0604020202020204" pitchFamily="34" charset="0"/>
            </a:endParaRPr>
          </a:p>
        </p:txBody>
      </p:sp>
      <p:sp>
        <p:nvSpPr>
          <p:cNvPr id="15" name="AutoShape 6">
            <a:extLst>
              <a:ext uri="{FF2B5EF4-FFF2-40B4-BE49-F238E27FC236}">
                <a16:creationId xmlns:a16="http://schemas.microsoft.com/office/drawing/2014/main" xmlns="" id="{C63D8A0D-B763-4049-AF88-BA02AFEE4348}"/>
              </a:ext>
            </a:extLst>
          </p:cNvPr>
          <p:cNvSpPr/>
          <p:nvPr/>
        </p:nvSpPr>
        <p:spPr>
          <a:xfrm rot="16200000" flipV="1">
            <a:off x="3821793" y="3930427"/>
            <a:ext cx="365760" cy="754379"/>
          </a:xfrm>
          <a:prstGeom prst="downArrow">
            <a:avLst>
              <a:gd name="adj1" fmla="val 50000"/>
              <a:gd name="adj2" fmla="val 25000"/>
            </a:avLst>
          </a:prstGeom>
          <a:solidFill>
            <a:srgbClr val="FF0000"/>
          </a:solidFill>
          <a:ln w="9525" cap="flat" cmpd="sng">
            <a:solidFill>
              <a:schemeClr val="bg1"/>
            </a:solidFill>
            <a:prstDash val="solid"/>
            <a:miter/>
            <a:headEnd type="none" w="med" len="med"/>
            <a:tailEnd type="none" w="med" len="med"/>
          </a:ln>
        </p:spPr>
        <p:txBody>
          <a:bodyPr vert="eaVert" wrap="none" anchor="ctr"/>
          <a:lstStyle/>
          <a:p>
            <a:endParaRPr sz="1600" dirty="0">
              <a:latin typeface="Arial" panose="020B0604020202020204" pitchFamily="34" charset="0"/>
            </a:endParaRPr>
          </a:p>
        </p:txBody>
      </p:sp>
      <p:sp>
        <p:nvSpPr>
          <p:cNvPr id="16" name="AutoShape 6">
            <a:extLst>
              <a:ext uri="{FF2B5EF4-FFF2-40B4-BE49-F238E27FC236}">
                <a16:creationId xmlns:a16="http://schemas.microsoft.com/office/drawing/2014/main" xmlns="" id="{BFEE739D-648D-4965-B1EB-0EE2241FBAA4}"/>
              </a:ext>
            </a:extLst>
          </p:cNvPr>
          <p:cNvSpPr/>
          <p:nvPr/>
        </p:nvSpPr>
        <p:spPr>
          <a:xfrm rot="10800000" flipV="1">
            <a:off x="1859280" y="4572001"/>
            <a:ext cx="365760" cy="1143000"/>
          </a:xfrm>
          <a:prstGeom prst="downArrow">
            <a:avLst>
              <a:gd name="adj1" fmla="val 50000"/>
              <a:gd name="adj2" fmla="val 25000"/>
            </a:avLst>
          </a:prstGeom>
          <a:solidFill>
            <a:srgbClr val="FF0000"/>
          </a:solidFill>
          <a:ln w="9525" cap="flat" cmpd="sng">
            <a:solidFill>
              <a:schemeClr val="bg1"/>
            </a:solidFill>
            <a:prstDash val="solid"/>
            <a:miter/>
            <a:headEnd type="none" w="med" len="med"/>
            <a:tailEnd type="none" w="med" len="med"/>
          </a:ln>
        </p:spPr>
        <p:txBody>
          <a:bodyPr vert="eaVert" wrap="none" anchor="ctr"/>
          <a:lstStyle/>
          <a:p>
            <a:endParaRPr sz="1600" dirty="0">
              <a:latin typeface="Arial" panose="020B0604020202020204" pitchFamily="34" charset="0"/>
            </a:endParaRPr>
          </a:p>
        </p:txBody>
      </p:sp>
      <p:sp>
        <p:nvSpPr>
          <p:cNvPr id="17" name="AutoShape 6">
            <a:extLst>
              <a:ext uri="{FF2B5EF4-FFF2-40B4-BE49-F238E27FC236}">
                <a16:creationId xmlns:a16="http://schemas.microsoft.com/office/drawing/2014/main" xmlns="" id="{217C85F9-BDA1-434A-A527-42C22CBE99E1}"/>
              </a:ext>
            </a:extLst>
          </p:cNvPr>
          <p:cNvSpPr/>
          <p:nvPr/>
        </p:nvSpPr>
        <p:spPr>
          <a:xfrm rot="10800000" flipV="1">
            <a:off x="9555480" y="2690887"/>
            <a:ext cx="365760" cy="1119113"/>
          </a:xfrm>
          <a:prstGeom prst="downArrow">
            <a:avLst>
              <a:gd name="adj1" fmla="val 50000"/>
              <a:gd name="adj2" fmla="val 25000"/>
            </a:avLst>
          </a:prstGeom>
          <a:solidFill>
            <a:srgbClr val="FF0000"/>
          </a:solidFill>
          <a:ln w="9525" cap="flat" cmpd="sng">
            <a:solidFill>
              <a:schemeClr val="bg1"/>
            </a:solidFill>
            <a:prstDash val="solid"/>
            <a:miter/>
            <a:headEnd type="none" w="med" len="med"/>
            <a:tailEnd type="none" w="med" len="med"/>
          </a:ln>
        </p:spPr>
        <p:txBody>
          <a:bodyPr vert="eaVert" wrap="none" anchor="ctr"/>
          <a:lstStyle/>
          <a:p>
            <a:endParaRPr sz="1600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069330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任意多边形 1"/>
          <p:cNvSpPr/>
          <p:nvPr/>
        </p:nvSpPr>
        <p:spPr>
          <a:xfrm>
            <a:off x="3236595" y="2355215"/>
            <a:ext cx="5719445" cy="1210945"/>
          </a:xfrm>
          <a:custGeom>
            <a:avLst/>
            <a:gdLst>
              <a:gd name="connsiteX0" fmla="*/ 274000 w 5719390"/>
              <a:gd name="connsiteY0" fmla="*/ 0 h 1353671"/>
              <a:gd name="connsiteX1" fmla="*/ 5277768 w 5719390"/>
              <a:gd name="connsiteY1" fmla="*/ 0 h 1353671"/>
              <a:gd name="connsiteX2" fmla="*/ 5719390 w 5719390"/>
              <a:gd name="connsiteY2" fmla="*/ 134605 h 1353671"/>
              <a:gd name="connsiteX3" fmla="*/ 5719390 w 5719390"/>
              <a:gd name="connsiteY3" fmla="*/ 507988 h 1353671"/>
              <a:gd name="connsiteX4" fmla="*/ 5342828 w 5719390"/>
              <a:gd name="connsiteY4" fmla="*/ 1353671 h 1353671"/>
              <a:gd name="connsiteX5" fmla="*/ 493707 w 5719390"/>
              <a:gd name="connsiteY5" fmla="*/ 1353671 h 1353671"/>
              <a:gd name="connsiteX6" fmla="*/ 0 w 5719390"/>
              <a:gd name="connsiteY6" fmla="*/ 1139661 h 1353671"/>
              <a:gd name="connsiteX7" fmla="*/ 0 w 5719390"/>
              <a:gd name="connsiteY7" fmla="*/ 615349 h 13536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719390" h="1353671">
                <a:moveTo>
                  <a:pt x="274000" y="0"/>
                </a:moveTo>
                <a:lnTo>
                  <a:pt x="5277768" y="0"/>
                </a:lnTo>
                <a:lnTo>
                  <a:pt x="5719390" y="134605"/>
                </a:lnTo>
                <a:lnTo>
                  <a:pt x="5719390" y="507988"/>
                </a:lnTo>
                <a:lnTo>
                  <a:pt x="5342828" y="1353671"/>
                </a:lnTo>
                <a:lnTo>
                  <a:pt x="493707" y="1353671"/>
                </a:lnTo>
                <a:lnTo>
                  <a:pt x="0" y="1139661"/>
                </a:lnTo>
                <a:lnTo>
                  <a:pt x="0" y="61534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dirty="0"/>
          </a:p>
        </p:txBody>
      </p:sp>
      <p:sp>
        <p:nvSpPr>
          <p:cNvPr id="3" name="矩形 2"/>
          <p:cNvSpPr/>
          <p:nvPr/>
        </p:nvSpPr>
        <p:spPr>
          <a:xfrm>
            <a:off x="4028556" y="2431163"/>
            <a:ext cx="4392930" cy="109728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zh-CN" altLang="en-US" sz="6600" b="1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谢谢观看！</a:t>
            </a:r>
          </a:p>
        </p:txBody>
      </p:sp>
      <p:sp>
        <p:nvSpPr>
          <p:cNvPr id="5" name="任意多边形 4"/>
          <p:cNvSpPr/>
          <p:nvPr/>
        </p:nvSpPr>
        <p:spPr>
          <a:xfrm rot="20111513">
            <a:off x="2790009" y="2054279"/>
            <a:ext cx="402771" cy="674914"/>
          </a:xfrm>
          <a:custGeom>
            <a:avLst/>
            <a:gdLst>
              <a:gd name="connsiteX0" fmla="*/ 239485 w 402771"/>
              <a:gd name="connsiteY0" fmla="*/ 0 h 674914"/>
              <a:gd name="connsiteX1" fmla="*/ 402771 w 402771"/>
              <a:gd name="connsiteY1" fmla="*/ 206828 h 674914"/>
              <a:gd name="connsiteX2" fmla="*/ 0 w 402771"/>
              <a:gd name="connsiteY2" fmla="*/ 674914 h 674914"/>
              <a:gd name="connsiteX3" fmla="*/ 239485 w 402771"/>
              <a:gd name="connsiteY3" fmla="*/ 0 h 6749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2771" h="674914">
                <a:moveTo>
                  <a:pt x="239485" y="0"/>
                </a:moveTo>
                <a:lnTo>
                  <a:pt x="402771" y="206828"/>
                </a:lnTo>
                <a:lnTo>
                  <a:pt x="0" y="674914"/>
                </a:lnTo>
                <a:lnTo>
                  <a:pt x="239485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任意多边形 5"/>
          <p:cNvSpPr/>
          <p:nvPr/>
        </p:nvSpPr>
        <p:spPr>
          <a:xfrm>
            <a:off x="2589262" y="2810508"/>
            <a:ext cx="359229" cy="326571"/>
          </a:xfrm>
          <a:custGeom>
            <a:avLst/>
            <a:gdLst>
              <a:gd name="connsiteX0" fmla="*/ 0 w 359229"/>
              <a:gd name="connsiteY0" fmla="*/ 0 h 326571"/>
              <a:gd name="connsiteX1" fmla="*/ 250372 w 359229"/>
              <a:gd name="connsiteY1" fmla="*/ 10885 h 326571"/>
              <a:gd name="connsiteX2" fmla="*/ 359229 w 359229"/>
              <a:gd name="connsiteY2" fmla="*/ 250371 h 326571"/>
              <a:gd name="connsiteX3" fmla="*/ 108857 w 359229"/>
              <a:gd name="connsiteY3" fmla="*/ 326571 h 326571"/>
              <a:gd name="connsiteX4" fmla="*/ 0 w 359229"/>
              <a:gd name="connsiteY4" fmla="*/ 0 h 3265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9229" h="326571">
                <a:moveTo>
                  <a:pt x="0" y="0"/>
                </a:moveTo>
                <a:lnTo>
                  <a:pt x="250372" y="10885"/>
                </a:lnTo>
                <a:lnTo>
                  <a:pt x="359229" y="250371"/>
                </a:lnTo>
                <a:lnTo>
                  <a:pt x="108857" y="326571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任意多边形 6"/>
          <p:cNvSpPr/>
          <p:nvPr/>
        </p:nvSpPr>
        <p:spPr>
          <a:xfrm>
            <a:off x="8978878" y="3027615"/>
            <a:ext cx="258339" cy="270334"/>
          </a:xfrm>
          <a:custGeom>
            <a:avLst/>
            <a:gdLst>
              <a:gd name="connsiteX0" fmla="*/ 174171 w 642257"/>
              <a:gd name="connsiteY0" fmla="*/ 566058 h 566058"/>
              <a:gd name="connsiteX1" fmla="*/ 642257 w 642257"/>
              <a:gd name="connsiteY1" fmla="*/ 283029 h 566058"/>
              <a:gd name="connsiteX2" fmla="*/ 293914 w 642257"/>
              <a:gd name="connsiteY2" fmla="*/ 0 h 566058"/>
              <a:gd name="connsiteX3" fmla="*/ 0 w 642257"/>
              <a:gd name="connsiteY3" fmla="*/ 185058 h 566058"/>
              <a:gd name="connsiteX4" fmla="*/ 174171 w 642257"/>
              <a:gd name="connsiteY4" fmla="*/ 566058 h 5660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42257" h="566058">
                <a:moveTo>
                  <a:pt x="174171" y="566058"/>
                </a:moveTo>
                <a:lnTo>
                  <a:pt x="642257" y="283029"/>
                </a:lnTo>
                <a:lnTo>
                  <a:pt x="293914" y="0"/>
                </a:lnTo>
                <a:lnTo>
                  <a:pt x="0" y="185058"/>
                </a:lnTo>
                <a:lnTo>
                  <a:pt x="174171" y="56605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任意多边形 7"/>
          <p:cNvSpPr/>
          <p:nvPr/>
        </p:nvSpPr>
        <p:spPr>
          <a:xfrm>
            <a:off x="9336256" y="2431554"/>
            <a:ext cx="381000" cy="272143"/>
          </a:xfrm>
          <a:custGeom>
            <a:avLst/>
            <a:gdLst>
              <a:gd name="connsiteX0" fmla="*/ 0 w 381000"/>
              <a:gd name="connsiteY0" fmla="*/ 272143 h 272143"/>
              <a:gd name="connsiteX1" fmla="*/ 381000 w 381000"/>
              <a:gd name="connsiteY1" fmla="*/ 119743 h 272143"/>
              <a:gd name="connsiteX2" fmla="*/ 195942 w 381000"/>
              <a:gd name="connsiteY2" fmla="*/ 0 h 272143"/>
              <a:gd name="connsiteX3" fmla="*/ 0 w 381000"/>
              <a:gd name="connsiteY3" fmla="*/ 272143 h 2721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1000" h="272143">
                <a:moveTo>
                  <a:pt x="0" y="272143"/>
                </a:moveTo>
                <a:lnTo>
                  <a:pt x="381000" y="119743"/>
                </a:lnTo>
                <a:lnTo>
                  <a:pt x="195942" y="0"/>
                </a:lnTo>
                <a:lnTo>
                  <a:pt x="0" y="27214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任意多边形 9"/>
          <p:cNvSpPr/>
          <p:nvPr/>
        </p:nvSpPr>
        <p:spPr>
          <a:xfrm rot="13248669">
            <a:off x="2929274" y="3642039"/>
            <a:ext cx="181263" cy="309046"/>
          </a:xfrm>
          <a:custGeom>
            <a:avLst/>
            <a:gdLst>
              <a:gd name="connsiteX0" fmla="*/ 0 w 381000"/>
              <a:gd name="connsiteY0" fmla="*/ 272143 h 272143"/>
              <a:gd name="connsiteX1" fmla="*/ 381000 w 381000"/>
              <a:gd name="connsiteY1" fmla="*/ 119743 h 272143"/>
              <a:gd name="connsiteX2" fmla="*/ 195942 w 381000"/>
              <a:gd name="connsiteY2" fmla="*/ 0 h 272143"/>
              <a:gd name="connsiteX3" fmla="*/ 0 w 381000"/>
              <a:gd name="connsiteY3" fmla="*/ 272143 h 2721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1000" h="272143">
                <a:moveTo>
                  <a:pt x="0" y="272143"/>
                </a:moveTo>
                <a:lnTo>
                  <a:pt x="381000" y="119743"/>
                </a:lnTo>
                <a:lnTo>
                  <a:pt x="195942" y="0"/>
                </a:lnTo>
                <a:lnTo>
                  <a:pt x="0" y="27214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任意多边形 10"/>
          <p:cNvSpPr/>
          <p:nvPr/>
        </p:nvSpPr>
        <p:spPr>
          <a:xfrm rot="17258953">
            <a:off x="8686693" y="1843429"/>
            <a:ext cx="397911" cy="428326"/>
          </a:xfrm>
          <a:custGeom>
            <a:avLst/>
            <a:gdLst>
              <a:gd name="connsiteX0" fmla="*/ 0 w 381000"/>
              <a:gd name="connsiteY0" fmla="*/ 272143 h 272143"/>
              <a:gd name="connsiteX1" fmla="*/ 381000 w 381000"/>
              <a:gd name="connsiteY1" fmla="*/ 119743 h 272143"/>
              <a:gd name="connsiteX2" fmla="*/ 195942 w 381000"/>
              <a:gd name="connsiteY2" fmla="*/ 0 h 272143"/>
              <a:gd name="connsiteX3" fmla="*/ 0 w 381000"/>
              <a:gd name="connsiteY3" fmla="*/ 272143 h 2721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1000" h="272143">
                <a:moveTo>
                  <a:pt x="0" y="272143"/>
                </a:moveTo>
                <a:lnTo>
                  <a:pt x="381000" y="119743"/>
                </a:lnTo>
                <a:lnTo>
                  <a:pt x="195942" y="0"/>
                </a:lnTo>
                <a:lnTo>
                  <a:pt x="0" y="27214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任意多边形 4">
            <a:extLst>
              <a:ext uri="{FF2B5EF4-FFF2-40B4-BE49-F238E27FC236}">
                <a16:creationId xmlns:a16="http://schemas.microsoft.com/office/drawing/2014/main" xmlns="" id="{518A522F-0DD7-4931-B532-552E83E22995}"/>
              </a:ext>
            </a:extLst>
          </p:cNvPr>
          <p:cNvSpPr/>
          <p:nvPr/>
        </p:nvSpPr>
        <p:spPr>
          <a:xfrm rot="20111513">
            <a:off x="9009372" y="3497680"/>
            <a:ext cx="416758" cy="406389"/>
          </a:xfrm>
          <a:custGeom>
            <a:avLst/>
            <a:gdLst>
              <a:gd name="connsiteX0" fmla="*/ 239485 w 402771"/>
              <a:gd name="connsiteY0" fmla="*/ 0 h 674914"/>
              <a:gd name="connsiteX1" fmla="*/ 402771 w 402771"/>
              <a:gd name="connsiteY1" fmla="*/ 206828 h 674914"/>
              <a:gd name="connsiteX2" fmla="*/ 0 w 402771"/>
              <a:gd name="connsiteY2" fmla="*/ 674914 h 674914"/>
              <a:gd name="connsiteX3" fmla="*/ 239485 w 402771"/>
              <a:gd name="connsiteY3" fmla="*/ 0 h 6749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2771" h="674914">
                <a:moveTo>
                  <a:pt x="239485" y="0"/>
                </a:moveTo>
                <a:lnTo>
                  <a:pt x="402771" y="206828"/>
                </a:lnTo>
                <a:lnTo>
                  <a:pt x="0" y="674914"/>
                </a:lnTo>
                <a:lnTo>
                  <a:pt x="239485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64" presetClass="path" presetSubtype="0" accel="50000" decel="5000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0.03164 0.01412 L 0.0069 -0.04166 " pathEditMode="relative" rAng="0" ptsTypes="AA">
                                      <p:cBhvr>
                                        <p:cTn id="13" dur="2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37" y="-2801"/>
                                    </p:animMotion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64" presetClass="path" presetSubtype="0" accel="50000" decel="50000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animMotion origin="layout" path="M 0.03164 0.01412 L 0.01302 0.00787 " pathEditMode="relative" rAng="0" ptsTypes="AA">
                                      <p:cBhvr>
                                        <p:cTn id="18" dur="2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38" y="-324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64" presetClass="path" presetSubtype="0" accel="50000" decel="50000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animMotion origin="layout" path="M 0.03164 0.01412 L 0.00429 0.03541 " pathEditMode="relative" rAng="0" ptsTypes="AA">
                                      <p:cBhvr>
                                        <p:cTn id="23" dur="2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67" y="1065"/>
                                    </p:animMotion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64" presetClass="path" presetSubtype="0" accel="50000" decel="5000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0.00963 0.04954 L 3.95833E-6 -3.33333E-6 " pathEditMode="relative" rAng="0" ptsTypes="AA">
                                      <p:cBhvr>
                                        <p:cTn id="28" dur="2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82" y="-2477"/>
                                    </p:animMotion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64" presetClass="path" presetSubtype="0" accel="50000" decel="50000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animMotion origin="layout" path="M -0.0237 0.00463 L 0.00807 -0.025 " pathEditMode="relative" rAng="0" ptsTypes="AA">
                                      <p:cBhvr>
                                        <p:cTn id="33" dur="2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89" y="-1481"/>
                                    </p:animMotion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64" presetClass="path" presetSubtype="0" accel="50000" decel="50000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animMotion origin="layout" path="M -0.01902 -0.01921 L 4.79167E-6 -4.44444E-6 " pathEditMode="relative" rAng="0" ptsTypes="AA">
                                      <p:cBhvr>
                                        <p:cTn id="38" dur="2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51" y="949"/>
                                    </p:animMotion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3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2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64" presetClass="path" presetSubtype="0" accel="50000" decel="5000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0.03164 0.01412 L 0.0069 -0.04166 " pathEditMode="relative" rAng="0" ptsTypes="AA">
                                      <p:cBhvr>
                                        <p:cTn id="46" dur="2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37" y="-280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/>
      <p:bldP spid="3" grpId="0" bldLvl="0" animBg="1"/>
      <p:bldP spid="5" grpId="0" bldLvl="0" animBg="1"/>
      <p:bldP spid="5" grpId="1" bldLvl="0" animBg="1"/>
      <p:bldP spid="6" grpId="0" bldLvl="0" animBg="1"/>
      <p:bldP spid="6" grpId="1" bldLvl="0" animBg="1"/>
      <p:bldP spid="7" grpId="0" bldLvl="0" animBg="1"/>
      <p:bldP spid="7" grpId="1" bldLvl="0" animBg="1"/>
      <p:bldP spid="8" grpId="0" bldLvl="0" animBg="1"/>
      <p:bldP spid="8" grpId="1" bldLvl="0" animBg="1"/>
      <p:bldP spid="10" grpId="0" bldLvl="0" animBg="1"/>
      <p:bldP spid="10" grpId="1" bldLvl="0" animBg="1"/>
      <p:bldP spid="11" grpId="0" bldLvl="0" animBg="1"/>
      <p:bldP spid="11" grpId="1" bldLvl="0" animBg="1"/>
      <p:bldP spid="12" grpId="0" bldLvl="0" animBg="1"/>
      <p:bldP spid="12" grpId="1" bldLvl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83746" name="图片 118374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2951" y="1628843"/>
            <a:ext cx="3371850" cy="23209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183747" name="图片 118374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85515" y="1694283"/>
            <a:ext cx="3373200" cy="208335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183748" name="图片 1183747"/>
          <p:cNvPicPr>
            <a:picLocks noChangeAspect="1"/>
          </p:cNvPicPr>
          <p:nvPr/>
        </p:nvPicPr>
        <p:blipFill rotWithShape="1">
          <a:blip r:embed="rId4"/>
          <a:srcRect l="5278" t="5544" r="4866" b="3385"/>
          <a:stretch/>
        </p:blipFill>
        <p:spPr>
          <a:xfrm>
            <a:off x="8220081" y="1694283"/>
            <a:ext cx="3373200" cy="19969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183749" name="图片 118374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01993" y="4584218"/>
            <a:ext cx="3373200" cy="2061514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183750" name="图片 118374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548412" y="4537742"/>
            <a:ext cx="3373200" cy="215446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183751" name="文本框 1183750"/>
          <p:cNvSpPr txBox="1"/>
          <p:nvPr/>
        </p:nvSpPr>
        <p:spPr>
          <a:xfrm>
            <a:off x="5378462" y="3833131"/>
            <a:ext cx="2232025" cy="701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4000" b="1" dirty="0">
                <a:ea typeface="华文新魏" panose="02010800040101010101" pitchFamily="2" charset="-122"/>
              </a:rPr>
              <a:t>B.</a:t>
            </a:r>
            <a:r>
              <a:rPr lang="zh-CN" altLang="en-US" sz="4000" b="1" dirty="0">
                <a:ea typeface="华文新魏" panose="02010800040101010101" pitchFamily="2" charset="-122"/>
              </a:rPr>
              <a:t>体育</a:t>
            </a:r>
          </a:p>
        </p:txBody>
      </p:sp>
      <p:sp>
        <p:nvSpPr>
          <p:cNvPr id="1183752" name="文本框 1183751"/>
          <p:cNvSpPr txBox="1"/>
          <p:nvPr/>
        </p:nvSpPr>
        <p:spPr>
          <a:xfrm>
            <a:off x="1501284" y="3837659"/>
            <a:ext cx="1943100" cy="701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4000" b="1" dirty="0"/>
              <a:t>A.</a:t>
            </a:r>
            <a:r>
              <a:rPr lang="zh-CN" altLang="en-US" sz="4000" b="1" dirty="0">
                <a:ea typeface="华文新魏" panose="02010800040101010101" pitchFamily="2" charset="-122"/>
              </a:rPr>
              <a:t>新闻</a:t>
            </a:r>
          </a:p>
        </p:txBody>
      </p:sp>
      <p:sp>
        <p:nvSpPr>
          <p:cNvPr id="1183753" name="文本框 1183752"/>
          <p:cNvSpPr txBox="1"/>
          <p:nvPr/>
        </p:nvSpPr>
        <p:spPr>
          <a:xfrm>
            <a:off x="9039961" y="3752686"/>
            <a:ext cx="1944688" cy="701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4000" b="1" dirty="0">
                <a:latin typeface="华文新魏" panose="02010800040101010101" pitchFamily="2" charset="-122"/>
                <a:ea typeface="华文新魏" panose="02010800040101010101" pitchFamily="2" charset="-122"/>
              </a:rPr>
              <a:t>C.</a:t>
            </a:r>
            <a:r>
              <a:rPr lang="zh-CN" altLang="en-US" sz="4000" b="1" dirty="0">
                <a:latin typeface="华文新魏" panose="02010800040101010101" pitchFamily="2" charset="-122"/>
                <a:ea typeface="华文新魏" panose="02010800040101010101" pitchFamily="2" charset="-122"/>
              </a:rPr>
              <a:t>动画</a:t>
            </a:r>
          </a:p>
        </p:txBody>
      </p:sp>
      <p:sp>
        <p:nvSpPr>
          <p:cNvPr id="1183754" name="文本框 1183753"/>
          <p:cNvSpPr txBox="1"/>
          <p:nvPr/>
        </p:nvSpPr>
        <p:spPr>
          <a:xfrm>
            <a:off x="4921612" y="5332640"/>
            <a:ext cx="2089150" cy="701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4000" b="1" dirty="0">
                <a:latin typeface="华文新魏" panose="02010800040101010101" pitchFamily="2" charset="-122"/>
                <a:ea typeface="华文新魏" panose="02010800040101010101" pitchFamily="2" charset="-122"/>
              </a:rPr>
              <a:t>D.</a:t>
            </a:r>
            <a:r>
              <a:rPr lang="zh-CN" altLang="en-US" sz="4000" b="1" dirty="0">
                <a:latin typeface="华文新魏" panose="02010800040101010101" pitchFamily="2" charset="-122"/>
                <a:ea typeface="华文新魏" panose="02010800040101010101" pitchFamily="2" charset="-122"/>
              </a:rPr>
              <a:t>娱乐</a:t>
            </a:r>
          </a:p>
        </p:txBody>
      </p:sp>
      <p:sp>
        <p:nvSpPr>
          <p:cNvPr id="1183755" name="文本框 1183754"/>
          <p:cNvSpPr txBox="1"/>
          <p:nvPr/>
        </p:nvSpPr>
        <p:spPr>
          <a:xfrm>
            <a:off x="10110730" y="5176592"/>
            <a:ext cx="1747837" cy="701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en-US" altLang="zh-CN" sz="4000" b="1" dirty="0">
                <a:latin typeface="华文新魏" panose="02010800040101010101" pitchFamily="2" charset="-122"/>
                <a:ea typeface="华文新魏" panose="02010800040101010101" pitchFamily="2" charset="-122"/>
              </a:rPr>
              <a:t>E.</a:t>
            </a:r>
            <a:r>
              <a:rPr lang="zh-CN" altLang="en-US" sz="4000" b="1" dirty="0">
                <a:latin typeface="华文新魏" panose="02010800040101010101" pitchFamily="2" charset="-122"/>
                <a:ea typeface="华文新魏" panose="02010800040101010101" pitchFamily="2" charset="-122"/>
              </a:rPr>
              <a:t>戏曲</a:t>
            </a:r>
          </a:p>
        </p:txBody>
      </p:sp>
      <p:sp>
        <p:nvSpPr>
          <p:cNvPr id="2" name="灯片编号占位符 1"/>
          <p:cNvSpPr>
            <a:spLocks noGrp="1"/>
          </p:cNvSpPr>
          <p:nvPr>
            <p:ph type="sldNum" sz="quarter" idx="4294967295"/>
          </p:nvPr>
        </p:nvSpPr>
        <p:spPr>
          <a:xfrm>
            <a:off x="94488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  <a:t>3</a:t>
            </a:fld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xmlns="" id="{F641A865-4F2D-4021-97FB-21D212A5A4FC}"/>
              </a:ext>
            </a:extLst>
          </p:cNvPr>
          <p:cNvSpPr txBox="1"/>
          <p:nvPr/>
        </p:nvSpPr>
        <p:spPr>
          <a:xfrm>
            <a:off x="152407" y="893661"/>
            <a:ext cx="756284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你最喜爱什么电视节目呢?</a:t>
            </a:r>
          </a:p>
        </p:txBody>
      </p:sp>
      <p:sp>
        <p:nvSpPr>
          <p:cNvPr id="15" name="矩形 14">
            <a:extLst>
              <a:ext uri="{FF2B5EF4-FFF2-40B4-BE49-F238E27FC236}">
                <a16:creationId xmlns:a16="http://schemas.microsoft.com/office/drawing/2014/main" xmlns="" id="{E48F6C93-C529-4D8D-95CF-D3FBE12B5D11}"/>
              </a:ext>
            </a:extLst>
          </p:cNvPr>
          <p:cNvSpPr/>
          <p:nvPr/>
        </p:nvSpPr>
        <p:spPr>
          <a:xfrm>
            <a:off x="4655840" y="-3558"/>
            <a:ext cx="2954648" cy="923326"/>
          </a:xfrm>
          <a:prstGeom prst="rect">
            <a:avLst/>
          </a:prstGeom>
          <a:noFill/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zh-CN" altLang="en-US" sz="54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知识精讲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4770" name="文本框 1184769"/>
          <p:cNvSpPr txBox="1"/>
          <p:nvPr/>
        </p:nvSpPr>
        <p:spPr>
          <a:xfrm>
            <a:off x="228600" y="914400"/>
            <a:ext cx="11963400" cy="1261884"/>
          </a:xfrm>
          <a:prstGeom prst="rect">
            <a:avLst/>
          </a:prstGeom>
          <a:noFill/>
          <a:ln w="12700">
            <a:noFill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buClr>
                <a:schemeClr val="bg1"/>
              </a:buClr>
            </a:pPr>
            <a:r>
              <a:rPr lang="zh-CN" altLang="en-US" sz="40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问题：</a:t>
            </a:r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3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如果要了解本班同学对新闻、体育、动画、娱乐、戏曲五类电视节目的喜爱情况，你会怎么做？    </a:t>
            </a:r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xmlns="" id="{53049152-3B38-41E6-BD5E-33A5D66FD889}"/>
              </a:ext>
            </a:extLst>
          </p:cNvPr>
          <p:cNvSpPr/>
          <p:nvPr/>
        </p:nvSpPr>
        <p:spPr>
          <a:xfrm>
            <a:off x="4655840" y="-3558"/>
            <a:ext cx="2954648" cy="923326"/>
          </a:xfrm>
          <a:prstGeom prst="rect">
            <a:avLst/>
          </a:prstGeom>
          <a:noFill/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zh-CN" altLang="en-US" sz="54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知识精讲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E7884BFC-5282-4840-8264-14079880650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76400" y="2286000"/>
            <a:ext cx="8552381" cy="414285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5803" name="矩形 1185802"/>
          <p:cNvSpPr/>
          <p:nvPr/>
        </p:nvSpPr>
        <p:spPr>
          <a:xfrm>
            <a:off x="228600" y="5402293"/>
            <a:ext cx="11963400" cy="52322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如果想进一步了解男、女生喜爱节目的差异，问卷中还应该包含什么内容？   </a:t>
            </a:r>
          </a:p>
        </p:txBody>
      </p:sp>
      <p:sp>
        <p:nvSpPr>
          <p:cNvPr id="1185804" name="矩形 1185803"/>
          <p:cNvSpPr/>
          <p:nvPr/>
        </p:nvSpPr>
        <p:spPr>
          <a:xfrm>
            <a:off x="3274009" y="5943600"/>
            <a:ext cx="5262979" cy="646331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3600" b="1" dirty="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问卷中应该增加性别项。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8F3F1F44-A09E-4B46-A53B-F6E92328AD4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90383" y="1582848"/>
            <a:ext cx="7630233" cy="3674217"/>
          </a:xfrm>
          <a:prstGeom prst="rect">
            <a:avLst/>
          </a:prstGeom>
        </p:spPr>
      </p:pic>
      <p:sp>
        <p:nvSpPr>
          <p:cNvPr id="15" name="文本框 14">
            <a:extLst>
              <a:ext uri="{FF2B5EF4-FFF2-40B4-BE49-F238E27FC236}">
                <a16:creationId xmlns:a16="http://schemas.microsoft.com/office/drawing/2014/main" xmlns="" id="{66BDCFA9-14AB-40B1-AAAF-29DCD313EB7F}"/>
              </a:ext>
            </a:extLst>
          </p:cNvPr>
          <p:cNvSpPr txBox="1"/>
          <p:nvPr/>
        </p:nvSpPr>
        <p:spPr>
          <a:xfrm>
            <a:off x="370307" y="914400"/>
            <a:ext cx="396156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</a:t>
            </a:r>
            <a:r>
              <a:rPr lang="zh-CN" altLang="en-US" sz="40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设计调查问卷</a:t>
            </a:r>
          </a:p>
        </p:txBody>
      </p:sp>
      <p:sp>
        <p:nvSpPr>
          <p:cNvPr id="16" name="矩形 15">
            <a:extLst>
              <a:ext uri="{FF2B5EF4-FFF2-40B4-BE49-F238E27FC236}">
                <a16:creationId xmlns:a16="http://schemas.microsoft.com/office/drawing/2014/main" xmlns="" id="{95EABCF4-44AD-4441-87ED-36314CA458ED}"/>
              </a:ext>
            </a:extLst>
          </p:cNvPr>
          <p:cNvSpPr/>
          <p:nvPr/>
        </p:nvSpPr>
        <p:spPr>
          <a:xfrm>
            <a:off x="4655840" y="-3558"/>
            <a:ext cx="2954648" cy="923326"/>
          </a:xfrm>
          <a:prstGeom prst="rect">
            <a:avLst/>
          </a:prstGeom>
          <a:noFill/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zh-CN" altLang="en-US" sz="54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知识精讲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58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58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85803" grpId="0"/>
      <p:bldP spid="118580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6820" name="文本框 1186819"/>
          <p:cNvSpPr txBox="1"/>
          <p:nvPr/>
        </p:nvSpPr>
        <p:spPr>
          <a:xfrm>
            <a:off x="391424" y="1689100"/>
            <a:ext cx="11343376" cy="1323439"/>
          </a:xfrm>
          <a:prstGeom prst="rect">
            <a:avLst/>
          </a:prstGeom>
          <a:noFill/>
          <a:ln w="12700">
            <a:noFill/>
          </a:ln>
        </p:spPr>
        <p:txBody>
          <a:bodyPr wrap="square">
            <a:spAutoFit/>
          </a:bodyPr>
          <a:lstStyle/>
          <a:p>
            <a:pPr marL="457200" indent="-457200">
              <a:spcBef>
                <a:spcPct val="50000"/>
              </a:spcBef>
              <a:buClr>
                <a:schemeClr val="bg1"/>
              </a:buClr>
            </a:pPr>
            <a:r>
              <a:rPr lang="zh-CN" altLang="en-US" sz="32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利用调查问卷，可以收集到全班每位同学最喜爱的节目的编号</a:t>
            </a:r>
            <a:endParaRPr lang="en-US" altLang="zh-CN" sz="32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457200" indent="-457200">
              <a:spcBef>
                <a:spcPct val="50000"/>
              </a:spcBef>
              <a:buClr>
                <a:schemeClr val="bg1"/>
              </a:buClr>
            </a:pPr>
            <a:r>
              <a:rPr lang="zh-CN" altLang="en-US" sz="32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（字母）</a:t>
            </a:r>
            <a:r>
              <a:rPr lang="en-US" altLang="zh-CN" sz="32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32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我们把它们称为</a:t>
            </a:r>
            <a:r>
              <a:rPr lang="zh-CN" altLang="en-US" sz="32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数据</a:t>
            </a:r>
            <a:r>
              <a:rPr lang="zh-CN" altLang="en-US" sz="32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</a:p>
        </p:txBody>
      </p:sp>
      <p:sp>
        <p:nvSpPr>
          <p:cNvPr id="1186822" name="矩形 1186821"/>
          <p:cNvSpPr/>
          <p:nvPr/>
        </p:nvSpPr>
        <p:spPr>
          <a:xfrm>
            <a:off x="2475564" y="3022451"/>
            <a:ext cx="7315200" cy="1754326"/>
          </a:xfrm>
          <a:prstGeom prst="rect">
            <a:avLst/>
          </a:prstGeom>
          <a:noFill/>
          <a:ln w="9525">
            <a:noFill/>
          </a:ln>
        </p:spPr>
        <p:txBody>
          <a:bodyPr anchor="ctr">
            <a:spAutoFit/>
          </a:bodyPr>
          <a:lstStyle/>
          <a:p>
            <a:r>
              <a:rPr lang="en-US" altLang="zh-CN" sz="3600" b="1" dirty="0">
                <a:solidFill>
                  <a:srgbClr val="3333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CCADBCADCD     CEABDDBCCC</a:t>
            </a:r>
            <a:endParaRPr lang="en-US" altLang="zh-CN" sz="3600" b="1" dirty="0">
              <a:solidFill>
                <a:srgbClr val="3333FF"/>
              </a:solidFill>
            </a:endParaRPr>
          </a:p>
          <a:p>
            <a:pPr eaLnBrk="0" hangingPunct="0"/>
            <a:r>
              <a:rPr lang="en-US" altLang="zh-CN" sz="3600" b="1" dirty="0">
                <a:solidFill>
                  <a:srgbClr val="3333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DBDCDDDCDC</a:t>
            </a:r>
            <a:r>
              <a:rPr lang="en-US" altLang="zh-CN" sz="3600" b="1" dirty="0">
                <a:solidFill>
                  <a:srgbClr val="3333FF"/>
                </a:solidFill>
              </a:rPr>
              <a:t>     </a:t>
            </a:r>
            <a:r>
              <a:rPr lang="en-US" altLang="zh-CN" sz="3600" b="1" dirty="0">
                <a:solidFill>
                  <a:srgbClr val="3333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EBBDDCCEBD</a:t>
            </a:r>
          </a:p>
          <a:p>
            <a:pPr eaLnBrk="0" hangingPunct="0"/>
            <a:r>
              <a:rPr lang="en-US" altLang="zh-CN" sz="3600" b="1" dirty="0">
                <a:solidFill>
                  <a:srgbClr val="3333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ABDDCBCBDD</a:t>
            </a:r>
            <a:r>
              <a:rPr lang="en-US" altLang="zh-CN" sz="3600" b="1" dirty="0"/>
              <a:t> </a:t>
            </a: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xmlns="" id="{5449D8DE-8219-4EFE-92C5-26146ADF41A4}"/>
              </a:ext>
            </a:extLst>
          </p:cNvPr>
          <p:cNvSpPr txBox="1"/>
          <p:nvPr/>
        </p:nvSpPr>
        <p:spPr>
          <a:xfrm>
            <a:off x="370307" y="914400"/>
            <a:ext cx="396156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2.</a:t>
            </a:r>
            <a:r>
              <a:rPr lang="zh-CN" altLang="en-US" sz="40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收集数据</a:t>
            </a:r>
          </a:p>
        </p:txBody>
      </p:sp>
      <p:sp>
        <p:nvSpPr>
          <p:cNvPr id="9" name="矩形 8">
            <a:extLst>
              <a:ext uri="{FF2B5EF4-FFF2-40B4-BE49-F238E27FC236}">
                <a16:creationId xmlns:a16="http://schemas.microsoft.com/office/drawing/2014/main" xmlns="" id="{5E8EC2B3-FF2A-4B63-9A86-9A41A630E218}"/>
              </a:ext>
            </a:extLst>
          </p:cNvPr>
          <p:cNvSpPr/>
          <p:nvPr/>
        </p:nvSpPr>
        <p:spPr>
          <a:xfrm>
            <a:off x="4655840" y="-3558"/>
            <a:ext cx="2954648" cy="923326"/>
          </a:xfrm>
          <a:prstGeom prst="rect">
            <a:avLst/>
          </a:prstGeom>
          <a:noFill/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zh-CN" altLang="en-US" sz="54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知识精讲</a:t>
            </a:r>
          </a:p>
        </p:txBody>
      </p:sp>
      <p:sp>
        <p:nvSpPr>
          <p:cNvPr id="4" name="矩形 3">
            <a:extLst>
              <a:ext uri="{FF2B5EF4-FFF2-40B4-BE49-F238E27FC236}">
                <a16:creationId xmlns:a16="http://schemas.microsoft.com/office/drawing/2014/main" xmlns="" id="{DACA23FD-6F1B-490E-A81E-5B7C3FC6364C}"/>
              </a:ext>
            </a:extLst>
          </p:cNvPr>
          <p:cNvSpPr/>
          <p:nvPr/>
        </p:nvSpPr>
        <p:spPr>
          <a:xfrm>
            <a:off x="81412" y="4966097"/>
            <a:ext cx="11963399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杂乱无章的数据不利于我们发现其中的规律，为了更清楚地了解数据所蕴含规律，需要对数据进行整理，统计中经常用</a:t>
            </a:r>
            <a:r>
              <a:rPr lang="zh-CN" altLang="en-US" sz="28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表格整理数据</a:t>
            </a:r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（如下表所示）。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68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68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86820" grpId="0"/>
      <p:bldP spid="1186822" grpId="0"/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87" name="文本框 1187886"/>
          <p:cNvSpPr txBox="1"/>
          <p:nvPr/>
        </p:nvSpPr>
        <p:spPr>
          <a:xfrm>
            <a:off x="317093" y="6241674"/>
            <a:ext cx="9770166" cy="461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为了更直观地看出表中的信息，还可以用</a:t>
            </a:r>
            <a:r>
              <a:rPr lang="zh-CN" altLang="en-US" sz="2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条形图</a:t>
            </a:r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和</a:t>
            </a:r>
            <a:r>
              <a:rPr lang="zh-CN" altLang="en-US" sz="2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扇形图</a:t>
            </a:r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来描述数据。</a:t>
            </a:r>
          </a:p>
        </p:txBody>
      </p:sp>
      <p:sp>
        <p:nvSpPr>
          <p:cNvPr id="1187888" name="矩形 1187887"/>
          <p:cNvSpPr/>
          <p:nvPr/>
        </p:nvSpPr>
        <p:spPr>
          <a:xfrm>
            <a:off x="317093" y="5404101"/>
            <a:ext cx="11557813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用</a:t>
            </a:r>
            <a:r>
              <a:rPr lang="zh-CN" altLang="en-US" sz="2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划记法</a:t>
            </a:r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记录数据时，“正”字的每一划（笔画）代表一个数据。上表可以清楚地反映全班同学喜爱各类节目的情况。</a:t>
            </a: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xmlns="" id="{0FDA385A-0991-4675-B0AD-2E511C539791}"/>
              </a:ext>
            </a:extLst>
          </p:cNvPr>
          <p:cNvSpPr txBox="1"/>
          <p:nvPr/>
        </p:nvSpPr>
        <p:spPr>
          <a:xfrm>
            <a:off x="152400" y="909779"/>
            <a:ext cx="2819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3.</a:t>
            </a:r>
            <a:r>
              <a:rPr lang="zh-CN" altLang="en-US" sz="40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整理数据</a:t>
            </a:r>
          </a:p>
        </p:txBody>
      </p:sp>
      <p:sp>
        <p:nvSpPr>
          <p:cNvPr id="10" name="矩形 9">
            <a:extLst>
              <a:ext uri="{FF2B5EF4-FFF2-40B4-BE49-F238E27FC236}">
                <a16:creationId xmlns:a16="http://schemas.microsoft.com/office/drawing/2014/main" xmlns="" id="{F72CB5DB-BEEB-48FA-9B75-91A52EA6A8B9}"/>
              </a:ext>
            </a:extLst>
          </p:cNvPr>
          <p:cNvSpPr/>
          <p:nvPr/>
        </p:nvSpPr>
        <p:spPr>
          <a:xfrm>
            <a:off x="4655840" y="-3558"/>
            <a:ext cx="2954648" cy="923326"/>
          </a:xfrm>
          <a:prstGeom prst="rect">
            <a:avLst/>
          </a:prstGeom>
          <a:noFill/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zh-CN" altLang="en-US" sz="54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知识精讲</a:t>
            </a:r>
          </a:p>
        </p:txBody>
      </p:sp>
      <p:grpSp>
        <p:nvGrpSpPr>
          <p:cNvPr id="6" name="组合 5">
            <a:extLst>
              <a:ext uri="{FF2B5EF4-FFF2-40B4-BE49-F238E27FC236}">
                <a16:creationId xmlns:a16="http://schemas.microsoft.com/office/drawing/2014/main" xmlns="" id="{7EB36DC2-45DB-452A-A045-07C8DE573526}"/>
              </a:ext>
            </a:extLst>
          </p:cNvPr>
          <p:cNvGrpSpPr/>
          <p:nvPr/>
        </p:nvGrpSpPr>
        <p:grpSpPr>
          <a:xfrm>
            <a:off x="2421731" y="1249280"/>
            <a:ext cx="8170069" cy="4136352"/>
            <a:chOff x="2421731" y="1249280"/>
            <a:chExt cx="8170069" cy="4136352"/>
          </a:xfrm>
        </p:grpSpPr>
        <p:sp>
          <p:nvSpPr>
            <p:cNvPr id="1187842" name="文本框 1187841"/>
            <p:cNvSpPr txBox="1"/>
            <p:nvPr/>
          </p:nvSpPr>
          <p:spPr>
            <a:xfrm>
              <a:off x="2667000" y="1249280"/>
              <a:ext cx="7924800" cy="519113"/>
            </a:xfrm>
            <a:prstGeom prst="rect">
              <a:avLst/>
            </a:prstGeom>
            <a:noFill/>
            <a:ln w="12700">
              <a:noFill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buClr>
                  <a:schemeClr val="bg1"/>
                </a:buClr>
              </a:pPr>
              <a:r>
                <a:rPr lang="en-US" altLang="zh-CN" sz="2800" b="1" dirty="0">
                  <a:latin typeface="Times New Roman" panose="02020603050405020304" pitchFamily="18" charset="0"/>
                </a:rPr>
                <a:t>       </a:t>
              </a:r>
              <a:r>
                <a:rPr lang="zh-CN" altLang="en-US" sz="2800" b="1" dirty="0">
                  <a:latin typeface="Times New Roman" panose="02020603050405020304" pitchFamily="18" charset="0"/>
                </a:rPr>
                <a:t>全班同学最喜爱节目的人数</a:t>
              </a:r>
              <a:r>
                <a:rPr lang="zh-CN" altLang="en-US" sz="2800" b="1" dirty="0">
                  <a:solidFill>
                    <a:srgbClr val="0000FF"/>
                  </a:solidFill>
                  <a:latin typeface="Times New Roman" panose="02020603050405020304" pitchFamily="18" charset="0"/>
                </a:rPr>
                <a:t>统计表</a:t>
              </a:r>
            </a:p>
          </p:txBody>
        </p:sp>
        <p:pic>
          <p:nvPicPr>
            <p:cNvPr id="3" name="图片 2">
              <a:extLst>
                <a:ext uri="{FF2B5EF4-FFF2-40B4-BE49-F238E27FC236}">
                  <a16:creationId xmlns:a16="http://schemas.microsoft.com/office/drawing/2014/main" xmlns="" id="{EBA5CEE1-C1AB-4D6D-87DB-54F4C247D75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50000"/>
                      </a14:imgEffect>
                    </a14:imgLayer>
                  </a14:imgProps>
                </a:ext>
              </a:extLst>
            </a:blip>
            <a:srcRect l="61829" r="19485"/>
            <a:stretch/>
          </p:blipFill>
          <p:spPr>
            <a:xfrm>
              <a:off x="5217416" y="2362200"/>
              <a:ext cx="375468" cy="375421"/>
            </a:xfrm>
            <a:prstGeom prst="rect">
              <a:avLst/>
            </a:prstGeom>
          </p:spPr>
        </p:pic>
        <p:pic>
          <p:nvPicPr>
            <p:cNvPr id="11" name="图片 10">
              <a:extLst>
                <a:ext uri="{FF2B5EF4-FFF2-40B4-BE49-F238E27FC236}">
                  <a16:creationId xmlns:a16="http://schemas.microsoft.com/office/drawing/2014/main" xmlns="" id="{34E8B67E-8E51-478C-B845-369D23005D8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50000"/>
                      </a14:imgEffect>
                    </a14:imgLayer>
                  </a14:imgProps>
                </a:ext>
              </a:extLst>
            </a:blip>
            <a:srcRect l="80520"/>
            <a:stretch/>
          </p:blipFill>
          <p:spPr>
            <a:xfrm>
              <a:off x="4892040" y="2856677"/>
              <a:ext cx="456480" cy="437811"/>
            </a:xfrm>
            <a:prstGeom prst="rect">
              <a:avLst/>
            </a:prstGeom>
          </p:spPr>
        </p:pic>
        <p:pic>
          <p:nvPicPr>
            <p:cNvPr id="13" name="图片 12">
              <a:extLst>
                <a:ext uri="{FF2B5EF4-FFF2-40B4-BE49-F238E27FC236}">
                  <a16:creationId xmlns:a16="http://schemas.microsoft.com/office/drawing/2014/main" xmlns="" id="{6D6CBAA4-57D9-4936-B94B-59E345630B0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50000"/>
                      </a14:imgEffect>
                    </a14:imgLayer>
                  </a14:imgProps>
                </a:ext>
              </a:extLst>
            </a:blip>
            <a:srcRect l="80520"/>
            <a:stretch/>
          </p:blipFill>
          <p:spPr>
            <a:xfrm>
              <a:off x="5478335" y="2872133"/>
              <a:ext cx="456480" cy="437811"/>
            </a:xfrm>
            <a:prstGeom prst="rect">
              <a:avLst/>
            </a:prstGeom>
          </p:spPr>
        </p:pic>
        <p:pic>
          <p:nvPicPr>
            <p:cNvPr id="15" name="图片 14">
              <a:extLst>
                <a:ext uri="{FF2B5EF4-FFF2-40B4-BE49-F238E27FC236}">
                  <a16:creationId xmlns:a16="http://schemas.microsoft.com/office/drawing/2014/main" xmlns="" id="{5D7CBA59-36E8-4F98-859B-0FC0149EFB6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50000"/>
                      </a14:imgEffect>
                    </a14:imgLayer>
                  </a14:imgProps>
                </a:ext>
              </a:extLst>
            </a:blip>
            <a:srcRect l="80520"/>
            <a:stretch/>
          </p:blipFill>
          <p:spPr>
            <a:xfrm>
              <a:off x="4576864" y="3369890"/>
              <a:ext cx="456480" cy="437811"/>
            </a:xfrm>
            <a:prstGeom prst="rect">
              <a:avLst/>
            </a:prstGeom>
          </p:spPr>
        </p:pic>
        <p:pic>
          <p:nvPicPr>
            <p:cNvPr id="16" name="图片 15">
              <a:extLst>
                <a:ext uri="{FF2B5EF4-FFF2-40B4-BE49-F238E27FC236}">
                  <a16:creationId xmlns:a16="http://schemas.microsoft.com/office/drawing/2014/main" xmlns="" id="{854B9ECC-B26B-4FD2-8DAF-904D74B465D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50000"/>
                      </a14:imgEffect>
                    </a14:imgLayer>
                  </a14:imgProps>
                </a:ext>
              </a:extLst>
            </a:blip>
            <a:srcRect l="80520"/>
            <a:stretch/>
          </p:blipFill>
          <p:spPr>
            <a:xfrm>
              <a:off x="5163159" y="3385346"/>
              <a:ext cx="456480" cy="437811"/>
            </a:xfrm>
            <a:prstGeom prst="rect">
              <a:avLst/>
            </a:prstGeom>
          </p:spPr>
        </p:pic>
        <p:pic>
          <p:nvPicPr>
            <p:cNvPr id="17" name="图片 16">
              <a:extLst>
                <a:ext uri="{FF2B5EF4-FFF2-40B4-BE49-F238E27FC236}">
                  <a16:creationId xmlns:a16="http://schemas.microsoft.com/office/drawing/2014/main" xmlns="" id="{057ED84E-E60A-4416-9EAA-3989F0D7559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50000"/>
                      </a14:imgEffect>
                    </a14:imgLayer>
                  </a14:imgProps>
                </a:ext>
              </a:extLst>
            </a:blip>
            <a:srcRect l="80520"/>
            <a:stretch/>
          </p:blipFill>
          <p:spPr>
            <a:xfrm>
              <a:off x="5749454" y="3385346"/>
              <a:ext cx="456480" cy="437811"/>
            </a:xfrm>
            <a:prstGeom prst="rect">
              <a:avLst/>
            </a:prstGeom>
          </p:spPr>
        </p:pic>
        <p:grpSp>
          <p:nvGrpSpPr>
            <p:cNvPr id="5" name="组合 4">
              <a:extLst>
                <a:ext uri="{FF2B5EF4-FFF2-40B4-BE49-F238E27FC236}">
                  <a16:creationId xmlns:a16="http://schemas.microsoft.com/office/drawing/2014/main" xmlns="" id="{3FCF81B4-52ED-4480-97E8-CC400E1C6280}"/>
                </a:ext>
              </a:extLst>
            </p:cNvPr>
            <p:cNvGrpSpPr/>
            <p:nvPr/>
          </p:nvGrpSpPr>
          <p:grpSpPr>
            <a:xfrm>
              <a:off x="2421731" y="1805332"/>
              <a:ext cx="7348538" cy="3580300"/>
              <a:chOff x="2421731" y="1805332"/>
              <a:chExt cx="7348538" cy="3580300"/>
            </a:xfrm>
          </p:grpSpPr>
          <p:graphicFrame>
            <p:nvGraphicFramePr>
              <p:cNvPr id="1187843" name="表格 1187842"/>
              <p:cNvGraphicFramePr/>
              <p:nvPr>
                <p:extLst>
                  <p:ext uri="{D42A27DB-BD31-4B8C-83A1-F6EECF244321}">
                    <p14:modId xmlns:p14="http://schemas.microsoft.com/office/powerpoint/2010/main" val="692865891"/>
                  </p:ext>
                </p:extLst>
              </p:nvPr>
            </p:nvGraphicFramePr>
            <p:xfrm>
              <a:off x="2421731" y="1805332"/>
              <a:ext cx="7348538" cy="3580300"/>
            </p:xfrm>
            <a:graphic>
              <a:graphicData uri="http://schemas.openxmlformats.org/drawingml/2006/table">
                <a:tbl>
                  <a:tblPr/>
                  <a:tblGrid>
                    <a:gridCol w="1901582">
                      <a:extLst>
                        <a:ext uri="{9D8B030D-6E8A-4147-A177-3AD203B41FA5}">
                          <a16:colId xmlns:a16="http://schemas.microsoft.com/office/drawing/2014/main" xmlns="" val="20000"/>
                        </a:ext>
                      </a:extLst>
                    </a:gridCol>
                    <a:gridCol w="2282202">
                      <a:extLst>
                        <a:ext uri="{9D8B030D-6E8A-4147-A177-3AD203B41FA5}">
                          <a16:colId xmlns:a16="http://schemas.microsoft.com/office/drawing/2014/main" xmlns="" val="20001"/>
                        </a:ext>
                      </a:extLst>
                    </a:gridCol>
                    <a:gridCol w="1434527">
                      <a:extLst>
                        <a:ext uri="{9D8B030D-6E8A-4147-A177-3AD203B41FA5}">
                          <a16:colId xmlns:a16="http://schemas.microsoft.com/office/drawing/2014/main" xmlns="" val="20002"/>
                        </a:ext>
                      </a:extLst>
                    </a:gridCol>
                    <a:gridCol w="1730227">
                      <a:extLst>
                        <a:ext uri="{9D8B030D-6E8A-4147-A177-3AD203B41FA5}">
                          <a16:colId xmlns:a16="http://schemas.microsoft.com/office/drawing/2014/main" xmlns="" val="20003"/>
                        </a:ext>
                      </a:extLst>
                    </a:gridCol>
                  </a:tblGrid>
                  <a:tr h="502877">
                    <a:tc>
                      <a:txBody>
                        <a:bodyPr/>
                        <a:lstStyle>
                          <a:lvl1pPr marL="342900" lvl="0" indent="-342900" algn="l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buChar char="•"/>
                            <a:defRPr sz="2800" u="none" kern="1200" baseline="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</a:defRPr>
                          </a:lvl1pPr>
                          <a:lvl2pPr marL="742950" lvl="1" indent="-285750" algn="l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buChar char="–"/>
                            <a:defRPr sz="2400" b="0" i="0" u="none" kern="1200" baseline="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</a:defRPr>
                          </a:lvl2pPr>
                          <a:lvl3pPr marL="1143000" lvl="2" indent="-228600" algn="l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buChar char="•"/>
                            <a:defRPr sz="2000" b="0" i="0" u="none" kern="1200" baseline="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</a:defRPr>
                          </a:lvl3pPr>
                          <a:lvl4pPr marL="1600200" lvl="3" indent="-228600" algn="l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buChar char="–"/>
                            <a:defRPr sz="1800" b="0" i="0" u="none" kern="1200" baseline="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</a:defRPr>
                          </a:lvl4pPr>
                          <a:lvl5pPr marL="2057400" lvl="4" indent="-228600" algn="l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buChar char="»"/>
                            <a:defRPr sz="1800" b="0" i="0" u="none" kern="1200" baseline="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</a:defRPr>
                          </a:lvl5pPr>
                        </a:lstStyle>
                        <a:p>
                          <a:pPr marL="0" lvl="0" indent="0" algn="ctr">
                            <a:spcBef>
                              <a:spcPct val="0"/>
                            </a:spcBef>
                            <a:buNone/>
                          </a:pPr>
                          <a:r>
                            <a:rPr lang="en-US" altLang="zh-CN" sz="1800" dirty="0"/>
                            <a:t> </a:t>
                          </a:r>
                          <a:r>
                            <a:rPr lang="zh-CN" altLang="en-US" sz="1800" dirty="0"/>
                            <a:t>节目类型</a:t>
                          </a:r>
                          <a:endParaRPr lang="zh-CN" altLang="en-US" sz="1800"/>
                        </a:p>
                      </a:txBody>
                      <a:tcPr>
                        <a:lnL w="12700" cap="flat" cmpd="sng">
                          <a:solidFill>
                            <a:schemeClr val="tx1"/>
                          </a:solidFill>
                          <a:prstDash val="solid"/>
                          <a:headEnd type="none" w="sm" len="sm"/>
                          <a:tailEnd type="none" w="sm" len="sm"/>
                        </a:lnL>
                        <a:lnR w="12700" cap="flat" cmpd="sng">
                          <a:solidFill>
                            <a:schemeClr val="tx1"/>
                          </a:solidFill>
                          <a:prstDash val="solid"/>
                          <a:headEnd type="none" w="sm" len="sm"/>
                          <a:tailEnd type="none" w="sm" len="sm"/>
                        </a:lnR>
                        <a:lnT w="12700" cap="flat" cmpd="sng">
                          <a:solidFill>
                            <a:schemeClr val="tx1"/>
                          </a:solidFill>
                          <a:prstDash val="solid"/>
                          <a:headEnd type="none" w="sm" len="sm"/>
                          <a:tailEnd type="none" w="sm" len="sm"/>
                        </a:lnT>
                        <a:lnB w="12700" cap="flat" cmpd="sng">
                          <a:solidFill>
                            <a:schemeClr val="tx1"/>
                          </a:solidFill>
                          <a:prstDash val="solid"/>
                          <a:headEnd type="none" w="sm" len="sm"/>
                          <a:tailEnd type="none" w="sm" len="sm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342900" lvl="0" indent="-342900" algn="l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buChar char="•"/>
                            <a:defRPr sz="2800" u="none" kern="1200" baseline="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</a:defRPr>
                          </a:lvl1pPr>
                          <a:lvl2pPr marL="742950" lvl="1" indent="-285750" algn="l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buChar char="–"/>
                            <a:defRPr sz="2400" b="0" i="0" u="none" kern="1200" baseline="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</a:defRPr>
                          </a:lvl2pPr>
                          <a:lvl3pPr marL="1143000" lvl="2" indent="-228600" algn="l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buChar char="•"/>
                            <a:defRPr sz="2000" b="0" i="0" u="none" kern="1200" baseline="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</a:defRPr>
                          </a:lvl3pPr>
                          <a:lvl4pPr marL="1600200" lvl="3" indent="-228600" algn="l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buChar char="–"/>
                            <a:defRPr sz="1800" b="0" i="0" u="none" kern="1200" baseline="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</a:defRPr>
                          </a:lvl4pPr>
                          <a:lvl5pPr marL="2057400" lvl="4" indent="-228600" algn="l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buChar char="»"/>
                            <a:defRPr sz="1800" b="0" i="0" u="none" kern="1200" baseline="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</a:defRPr>
                          </a:lvl5pPr>
                        </a:lstStyle>
                        <a:p>
                          <a:pPr marL="0" lvl="0" indent="0" algn="ctr">
                            <a:spcBef>
                              <a:spcPct val="0"/>
                            </a:spcBef>
                            <a:buNone/>
                          </a:pPr>
                          <a:r>
                            <a:rPr lang="en-US" altLang="zh-CN" sz="1800" dirty="0"/>
                            <a:t>   </a:t>
                          </a:r>
                          <a:r>
                            <a:rPr lang="zh-CN" altLang="en-US" sz="1800" dirty="0"/>
                            <a:t>划   记</a:t>
                          </a:r>
                          <a:endParaRPr lang="zh-CN" altLang="en-US" sz="1800"/>
                        </a:p>
                      </a:txBody>
                      <a:tcPr>
                        <a:lnL w="12700" cap="flat" cmpd="sng">
                          <a:solidFill>
                            <a:schemeClr val="tx1"/>
                          </a:solidFill>
                          <a:prstDash val="solid"/>
                          <a:headEnd type="none" w="sm" len="sm"/>
                          <a:tailEnd type="none" w="sm" len="sm"/>
                        </a:lnL>
                        <a:lnR w="12700" cap="flat" cmpd="sng">
                          <a:solidFill>
                            <a:schemeClr val="tx1"/>
                          </a:solidFill>
                          <a:prstDash val="solid"/>
                          <a:headEnd type="none" w="sm" len="sm"/>
                          <a:tailEnd type="none" w="sm" len="sm"/>
                        </a:lnR>
                        <a:lnT w="12700" cap="flat" cmpd="sng">
                          <a:solidFill>
                            <a:schemeClr val="tx1"/>
                          </a:solidFill>
                          <a:prstDash val="solid"/>
                          <a:headEnd type="none" w="sm" len="sm"/>
                          <a:tailEnd type="none" w="sm" len="sm"/>
                        </a:lnT>
                        <a:lnB w="12700" cap="flat" cmpd="sng">
                          <a:solidFill>
                            <a:schemeClr val="tx1"/>
                          </a:solidFill>
                          <a:prstDash val="solid"/>
                          <a:headEnd type="none" w="sm" len="sm"/>
                          <a:tailEnd type="none" w="sm" len="sm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342900" lvl="0" indent="-342900" algn="l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buChar char="•"/>
                            <a:defRPr sz="2800" u="none" kern="1200" baseline="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</a:defRPr>
                          </a:lvl1pPr>
                          <a:lvl2pPr marL="742950" lvl="1" indent="-285750" algn="l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buChar char="–"/>
                            <a:defRPr sz="2400" b="0" i="0" u="none" kern="1200" baseline="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</a:defRPr>
                          </a:lvl2pPr>
                          <a:lvl3pPr marL="1143000" lvl="2" indent="-228600" algn="l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buChar char="•"/>
                            <a:defRPr sz="2000" b="0" i="0" u="none" kern="1200" baseline="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</a:defRPr>
                          </a:lvl3pPr>
                          <a:lvl4pPr marL="1600200" lvl="3" indent="-228600" algn="l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buChar char="–"/>
                            <a:defRPr sz="1800" b="0" i="0" u="none" kern="1200" baseline="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</a:defRPr>
                          </a:lvl4pPr>
                          <a:lvl5pPr marL="2057400" lvl="4" indent="-228600" algn="l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buChar char="»"/>
                            <a:defRPr sz="1800" b="0" i="0" u="none" kern="1200" baseline="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</a:defRPr>
                          </a:lvl5pPr>
                        </a:lstStyle>
                        <a:p>
                          <a:pPr marL="0" lvl="0" indent="0" algn="ctr">
                            <a:spcBef>
                              <a:spcPct val="0"/>
                            </a:spcBef>
                            <a:buNone/>
                          </a:pPr>
                          <a:r>
                            <a:rPr lang="en-US" altLang="zh-CN" sz="1800" dirty="0"/>
                            <a:t>  </a:t>
                          </a:r>
                          <a:r>
                            <a:rPr lang="zh-CN" altLang="en-US" sz="1800" dirty="0"/>
                            <a:t>人  数 </a:t>
                          </a:r>
                          <a:endParaRPr lang="zh-CN" altLang="en-US" sz="1800"/>
                        </a:p>
                      </a:txBody>
                      <a:tcPr>
                        <a:lnL w="12700" cap="flat" cmpd="sng">
                          <a:solidFill>
                            <a:schemeClr val="tx1"/>
                          </a:solidFill>
                          <a:prstDash val="solid"/>
                          <a:headEnd type="none" w="sm" len="sm"/>
                          <a:tailEnd type="none" w="sm" len="sm"/>
                        </a:lnL>
                        <a:lnR w="12700" cap="flat" cmpd="sng">
                          <a:solidFill>
                            <a:schemeClr val="tx1"/>
                          </a:solidFill>
                          <a:prstDash val="solid"/>
                          <a:headEnd type="none" w="sm" len="sm"/>
                          <a:tailEnd type="none" w="sm" len="sm"/>
                        </a:lnR>
                        <a:lnT w="12700" cap="flat" cmpd="sng">
                          <a:solidFill>
                            <a:schemeClr val="tx1"/>
                          </a:solidFill>
                          <a:prstDash val="solid"/>
                          <a:headEnd type="none" w="sm" len="sm"/>
                          <a:tailEnd type="none" w="sm" len="sm"/>
                        </a:lnT>
                        <a:lnB w="12700" cap="flat" cmpd="sng">
                          <a:solidFill>
                            <a:schemeClr val="tx1"/>
                          </a:solidFill>
                          <a:prstDash val="solid"/>
                          <a:headEnd type="none" w="sm" len="sm"/>
                          <a:tailEnd type="none" w="sm" len="sm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342900" lvl="0" indent="-342900" algn="l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buChar char="•"/>
                            <a:defRPr sz="2800" u="none" kern="1200" baseline="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</a:defRPr>
                          </a:lvl1pPr>
                          <a:lvl2pPr marL="742950" lvl="1" indent="-285750" algn="l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buChar char="–"/>
                            <a:defRPr sz="2400" b="0" i="0" u="none" kern="1200" baseline="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</a:defRPr>
                          </a:lvl2pPr>
                          <a:lvl3pPr marL="1143000" lvl="2" indent="-228600" algn="l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buChar char="•"/>
                            <a:defRPr sz="2000" b="0" i="0" u="none" kern="1200" baseline="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</a:defRPr>
                          </a:lvl3pPr>
                          <a:lvl4pPr marL="1600200" lvl="3" indent="-228600" algn="l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buChar char="–"/>
                            <a:defRPr sz="1800" b="0" i="0" u="none" kern="1200" baseline="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</a:defRPr>
                          </a:lvl4pPr>
                          <a:lvl5pPr marL="2057400" lvl="4" indent="-228600" algn="l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buChar char="»"/>
                            <a:defRPr sz="1800" b="0" i="0" u="none" kern="1200" baseline="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</a:defRPr>
                          </a:lvl5pPr>
                        </a:lstStyle>
                        <a:p>
                          <a:pPr marL="0" lvl="0" indent="0" algn="ctr">
                            <a:spcBef>
                              <a:spcPct val="0"/>
                            </a:spcBef>
                            <a:buNone/>
                          </a:pPr>
                          <a:r>
                            <a:rPr lang="en-US" altLang="zh-CN" sz="1800" dirty="0"/>
                            <a:t>  </a:t>
                          </a:r>
                          <a:r>
                            <a:rPr lang="zh-CN" altLang="en-US" sz="1800" dirty="0"/>
                            <a:t>百分比</a:t>
                          </a:r>
                          <a:endParaRPr lang="zh-CN" altLang="en-US" sz="1800"/>
                        </a:p>
                      </a:txBody>
                      <a:tcPr>
                        <a:lnL w="12700" cap="flat" cmpd="sng">
                          <a:solidFill>
                            <a:schemeClr val="tx1"/>
                          </a:solidFill>
                          <a:prstDash val="solid"/>
                          <a:headEnd type="none" w="sm" len="sm"/>
                          <a:tailEnd type="none" w="sm" len="sm"/>
                        </a:lnL>
                        <a:lnR w="12700" cap="flat" cmpd="sng">
                          <a:solidFill>
                            <a:schemeClr val="tx1"/>
                          </a:solidFill>
                          <a:prstDash val="solid"/>
                          <a:headEnd type="none" w="sm" len="sm"/>
                          <a:tailEnd type="none" w="sm" len="sm"/>
                        </a:lnR>
                        <a:lnT w="12700" cap="flat" cmpd="sng">
                          <a:solidFill>
                            <a:schemeClr val="tx1"/>
                          </a:solidFill>
                          <a:prstDash val="solid"/>
                          <a:headEnd type="none" w="sm" len="sm"/>
                          <a:tailEnd type="none" w="sm" len="sm"/>
                        </a:lnT>
                        <a:lnB w="12700" cap="flat" cmpd="sng">
                          <a:solidFill>
                            <a:schemeClr val="tx1"/>
                          </a:solidFill>
                          <a:prstDash val="solid"/>
                          <a:headEnd type="none" w="sm" len="sm"/>
                          <a:tailEnd type="none" w="sm" len="sm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xmlns="" val="10000"/>
                      </a:ext>
                    </a:extLst>
                  </a:tr>
                  <a:tr h="502877">
                    <a:tc>
                      <a:txBody>
                        <a:bodyPr/>
                        <a:lstStyle>
                          <a:lvl1pPr marL="342900" lvl="0" indent="-342900" algn="l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buChar char="•"/>
                            <a:defRPr sz="2800" u="none" kern="1200" baseline="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</a:defRPr>
                          </a:lvl1pPr>
                          <a:lvl2pPr marL="742950" lvl="1" indent="-285750" algn="l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buChar char="–"/>
                            <a:defRPr sz="2400" b="0" i="0" u="none" kern="1200" baseline="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</a:defRPr>
                          </a:lvl2pPr>
                          <a:lvl3pPr marL="1143000" lvl="2" indent="-228600" algn="l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buChar char="•"/>
                            <a:defRPr sz="2000" b="0" i="0" u="none" kern="1200" baseline="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</a:defRPr>
                          </a:lvl3pPr>
                          <a:lvl4pPr marL="1600200" lvl="3" indent="-228600" algn="l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buChar char="–"/>
                            <a:defRPr sz="1800" b="0" i="0" u="none" kern="1200" baseline="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</a:defRPr>
                          </a:lvl4pPr>
                          <a:lvl5pPr marL="2057400" lvl="4" indent="-228600" algn="l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buChar char="»"/>
                            <a:defRPr sz="1800" b="0" i="0" u="none" kern="1200" baseline="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</a:defRPr>
                          </a:lvl5pPr>
                        </a:lstStyle>
                        <a:p>
                          <a:pPr marL="0" lvl="0" indent="0" algn="ctr">
                            <a:spcBef>
                              <a:spcPct val="0"/>
                            </a:spcBef>
                            <a:buNone/>
                          </a:pPr>
                          <a:r>
                            <a:rPr lang="en-US" altLang="zh-CN" sz="1800" dirty="0"/>
                            <a:t>A</a:t>
                          </a:r>
                          <a:r>
                            <a:rPr lang="zh-CN" altLang="en-US" sz="1800" dirty="0"/>
                            <a:t>新闻</a:t>
                          </a:r>
                        </a:p>
                      </a:txBody>
                      <a:tcPr>
                        <a:lnL w="12700" cap="flat" cmpd="sng">
                          <a:solidFill>
                            <a:schemeClr val="tx1"/>
                          </a:solidFill>
                          <a:prstDash val="solid"/>
                          <a:headEnd type="none" w="sm" len="sm"/>
                          <a:tailEnd type="none" w="sm" len="sm"/>
                        </a:lnL>
                        <a:lnR w="12700" cap="flat" cmpd="sng">
                          <a:solidFill>
                            <a:schemeClr val="tx1"/>
                          </a:solidFill>
                          <a:prstDash val="solid"/>
                          <a:headEnd type="none" w="sm" len="sm"/>
                          <a:tailEnd type="none" w="sm" len="sm"/>
                        </a:lnR>
                        <a:lnT w="12700" cap="flat" cmpd="sng">
                          <a:solidFill>
                            <a:schemeClr val="tx1"/>
                          </a:solidFill>
                          <a:prstDash val="solid"/>
                          <a:headEnd type="none" w="sm" len="sm"/>
                          <a:tailEnd type="none" w="sm" len="sm"/>
                        </a:lnT>
                        <a:lnB w="12700" cap="flat" cmpd="sng">
                          <a:solidFill>
                            <a:schemeClr val="tx1"/>
                          </a:solidFill>
                          <a:prstDash val="solid"/>
                          <a:headEnd type="none" w="sm" len="sm"/>
                          <a:tailEnd type="none" w="sm" len="sm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342900" lvl="0" indent="-342900" algn="l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buChar char="•"/>
                            <a:defRPr sz="2800" u="none" kern="1200" baseline="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</a:defRPr>
                          </a:lvl1pPr>
                          <a:lvl2pPr marL="742950" lvl="1" indent="-285750" algn="l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buChar char="–"/>
                            <a:defRPr sz="2400" b="0" i="0" u="none" kern="1200" baseline="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</a:defRPr>
                          </a:lvl2pPr>
                          <a:lvl3pPr marL="1143000" lvl="2" indent="-228600" algn="l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buChar char="•"/>
                            <a:defRPr sz="2000" b="0" i="0" u="none" kern="1200" baseline="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</a:defRPr>
                          </a:lvl3pPr>
                          <a:lvl4pPr marL="1600200" lvl="3" indent="-228600" algn="l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buChar char="–"/>
                            <a:defRPr sz="1800" b="0" i="0" u="none" kern="1200" baseline="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</a:defRPr>
                          </a:lvl4pPr>
                          <a:lvl5pPr marL="2057400" lvl="4" indent="-228600" algn="l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buChar char="»"/>
                            <a:defRPr sz="1800" b="0" i="0" u="none" kern="1200" baseline="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</a:defRPr>
                          </a:lvl5pPr>
                        </a:lstStyle>
                        <a:p>
                          <a:pPr marL="0" lvl="0" indent="0" algn="ctr">
                            <a:spcBef>
                              <a:spcPct val="0"/>
                            </a:spcBef>
                            <a:buNone/>
                          </a:pPr>
                          <a:endParaRPr lang="zh-CN" altLang="en-US" sz="1800" dirty="0"/>
                        </a:p>
                      </a:txBody>
                      <a:tcPr>
                        <a:lnL w="12700" cap="flat" cmpd="sng">
                          <a:solidFill>
                            <a:schemeClr val="tx1"/>
                          </a:solidFill>
                          <a:prstDash val="solid"/>
                          <a:headEnd type="none" w="sm" len="sm"/>
                          <a:tailEnd type="none" w="sm" len="sm"/>
                        </a:lnL>
                        <a:lnR w="12700" cap="flat" cmpd="sng">
                          <a:solidFill>
                            <a:schemeClr val="tx1"/>
                          </a:solidFill>
                          <a:prstDash val="solid"/>
                          <a:headEnd type="none" w="sm" len="sm"/>
                          <a:tailEnd type="none" w="sm" len="sm"/>
                        </a:lnR>
                        <a:lnT w="12700" cap="flat" cmpd="sng">
                          <a:solidFill>
                            <a:schemeClr val="tx1"/>
                          </a:solidFill>
                          <a:prstDash val="solid"/>
                          <a:headEnd type="none" w="sm" len="sm"/>
                          <a:tailEnd type="none" w="sm" len="sm"/>
                        </a:lnT>
                        <a:lnB w="12700" cap="flat" cmpd="sng">
                          <a:solidFill>
                            <a:schemeClr val="tx1"/>
                          </a:solidFill>
                          <a:prstDash val="solid"/>
                          <a:headEnd type="none" w="sm" len="sm"/>
                          <a:tailEnd type="none" w="sm" len="sm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342900" lvl="0" indent="-342900" algn="l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buChar char="•"/>
                            <a:defRPr sz="2800" u="none" kern="1200" baseline="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</a:defRPr>
                          </a:lvl1pPr>
                          <a:lvl2pPr marL="742950" lvl="1" indent="-285750" algn="l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buChar char="–"/>
                            <a:defRPr sz="2400" b="0" i="0" u="none" kern="1200" baseline="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</a:defRPr>
                          </a:lvl2pPr>
                          <a:lvl3pPr marL="1143000" lvl="2" indent="-228600" algn="l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buChar char="•"/>
                            <a:defRPr sz="2000" b="0" i="0" u="none" kern="1200" baseline="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</a:defRPr>
                          </a:lvl3pPr>
                          <a:lvl4pPr marL="1600200" lvl="3" indent="-228600" algn="l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buChar char="–"/>
                            <a:defRPr sz="1800" b="0" i="0" u="none" kern="1200" baseline="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</a:defRPr>
                          </a:lvl4pPr>
                          <a:lvl5pPr marL="2057400" lvl="4" indent="-228600" algn="l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buChar char="»"/>
                            <a:defRPr sz="1800" b="0" i="0" u="none" kern="1200" baseline="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</a:defRPr>
                          </a:lvl5pPr>
                        </a:lstStyle>
                        <a:p>
                          <a:pPr marL="0" lvl="0" indent="0" algn="ctr">
                            <a:spcBef>
                              <a:spcPct val="0"/>
                            </a:spcBef>
                            <a:buNone/>
                          </a:pPr>
                          <a:r>
                            <a:rPr lang="en-US" altLang="zh-CN" sz="1800" dirty="0"/>
                            <a:t>4</a:t>
                          </a:r>
                          <a:endParaRPr lang="zh-CN" altLang="en-US" sz="1800" dirty="0"/>
                        </a:p>
                      </a:txBody>
                      <a:tcPr>
                        <a:lnL w="12700" cap="flat" cmpd="sng">
                          <a:solidFill>
                            <a:schemeClr val="tx1"/>
                          </a:solidFill>
                          <a:prstDash val="solid"/>
                          <a:headEnd type="none" w="sm" len="sm"/>
                          <a:tailEnd type="none" w="sm" len="sm"/>
                        </a:lnL>
                        <a:lnR w="12700" cap="flat" cmpd="sng">
                          <a:solidFill>
                            <a:schemeClr val="tx1"/>
                          </a:solidFill>
                          <a:prstDash val="solid"/>
                          <a:headEnd type="none" w="sm" len="sm"/>
                          <a:tailEnd type="none" w="sm" len="sm"/>
                        </a:lnR>
                        <a:lnT w="12700" cap="flat" cmpd="sng">
                          <a:solidFill>
                            <a:schemeClr val="tx1"/>
                          </a:solidFill>
                          <a:prstDash val="solid"/>
                          <a:headEnd type="none" w="sm" len="sm"/>
                          <a:tailEnd type="none" w="sm" len="sm"/>
                        </a:lnT>
                        <a:lnB w="12700" cap="flat" cmpd="sng">
                          <a:solidFill>
                            <a:schemeClr val="tx1"/>
                          </a:solidFill>
                          <a:prstDash val="solid"/>
                          <a:headEnd type="none" w="sm" len="sm"/>
                          <a:tailEnd type="none" w="sm" len="sm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342900" lvl="0" indent="-342900" algn="l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buChar char="•"/>
                            <a:defRPr sz="2800" u="none" kern="1200" baseline="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</a:defRPr>
                          </a:lvl1pPr>
                          <a:lvl2pPr marL="742950" lvl="1" indent="-285750" algn="l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buChar char="–"/>
                            <a:defRPr sz="2400" b="0" i="0" u="none" kern="1200" baseline="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</a:defRPr>
                          </a:lvl2pPr>
                          <a:lvl3pPr marL="1143000" lvl="2" indent="-228600" algn="l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buChar char="•"/>
                            <a:defRPr sz="2000" b="0" i="0" u="none" kern="1200" baseline="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</a:defRPr>
                          </a:lvl3pPr>
                          <a:lvl4pPr marL="1600200" lvl="3" indent="-228600" algn="l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buChar char="–"/>
                            <a:defRPr sz="1800" b="0" i="0" u="none" kern="1200" baseline="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</a:defRPr>
                          </a:lvl4pPr>
                          <a:lvl5pPr marL="2057400" lvl="4" indent="-228600" algn="l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buChar char="»"/>
                            <a:defRPr sz="1800" b="0" i="0" u="none" kern="1200" baseline="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</a:defRPr>
                          </a:lvl5pPr>
                        </a:lstStyle>
                        <a:p>
                          <a:pPr marL="0" lvl="0" indent="0" algn="ctr">
                            <a:spcBef>
                              <a:spcPct val="0"/>
                            </a:spcBef>
                            <a:buNone/>
                          </a:pPr>
                          <a:r>
                            <a:rPr lang="en-US" altLang="zh-CN" sz="1800" dirty="0"/>
                            <a:t>8%</a:t>
                          </a:r>
                          <a:endParaRPr lang="zh-CN" altLang="en-US" sz="1800" dirty="0"/>
                        </a:p>
                      </a:txBody>
                      <a:tcPr>
                        <a:lnL w="12700" cap="flat" cmpd="sng">
                          <a:solidFill>
                            <a:schemeClr val="tx1"/>
                          </a:solidFill>
                          <a:prstDash val="solid"/>
                          <a:headEnd type="none" w="sm" len="sm"/>
                          <a:tailEnd type="none" w="sm" len="sm"/>
                        </a:lnL>
                        <a:lnR w="12700" cap="flat" cmpd="sng">
                          <a:solidFill>
                            <a:schemeClr val="tx1"/>
                          </a:solidFill>
                          <a:prstDash val="solid"/>
                          <a:headEnd type="none" w="sm" len="sm"/>
                          <a:tailEnd type="none" w="sm" len="sm"/>
                        </a:lnR>
                        <a:lnT w="12700" cap="flat" cmpd="sng">
                          <a:solidFill>
                            <a:schemeClr val="tx1"/>
                          </a:solidFill>
                          <a:prstDash val="solid"/>
                          <a:headEnd type="none" w="sm" len="sm"/>
                          <a:tailEnd type="none" w="sm" len="sm"/>
                        </a:lnT>
                        <a:lnB w="12700" cap="flat" cmpd="sng">
                          <a:solidFill>
                            <a:schemeClr val="tx1"/>
                          </a:solidFill>
                          <a:prstDash val="solid"/>
                          <a:headEnd type="none" w="sm" len="sm"/>
                          <a:tailEnd type="none" w="sm" len="sm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xmlns="" val="10001"/>
                      </a:ext>
                    </a:extLst>
                  </a:tr>
                  <a:tr h="533729">
                    <a:tc>
                      <a:txBody>
                        <a:bodyPr/>
                        <a:lstStyle>
                          <a:lvl1pPr marL="342900" lvl="0" indent="-342900" algn="l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buChar char="•"/>
                            <a:defRPr sz="2800" u="none" kern="1200" baseline="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</a:defRPr>
                          </a:lvl1pPr>
                          <a:lvl2pPr marL="742950" lvl="1" indent="-285750" algn="l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buChar char="–"/>
                            <a:defRPr sz="2400" b="0" i="0" u="none" kern="1200" baseline="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</a:defRPr>
                          </a:lvl2pPr>
                          <a:lvl3pPr marL="1143000" lvl="2" indent="-228600" algn="l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buChar char="•"/>
                            <a:defRPr sz="2000" b="0" i="0" u="none" kern="1200" baseline="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</a:defRPr>
                          </a:lvl3pPr>
                          <a:lvl4pPr marL="1600200" lvl="3" indent="-228600" algn="l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buChar char="–"/>
                            <a:defRPr sz="1800" b="0" i="0" u="none" kern="1200" baseline="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</a:defRPr>
                          </a:lvl4pPr>
                          <a:lvl5pPr marL="2057400" lvl="4" indent="-228600" algn="l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buChar char="»"/>
                            <a:defRPr sz="1800" b="0" i="0" u="none" kern="1200" baseline="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</a:defRPr>
                          </a:lvl5pPr>
                        </a:lstStyle>
                        <a:p>
                          <a:pPr marL="0" lvl="0" indent="0" algn="ctr">
                            <a:spcBef>
                              <a:spcPct val="0"/>
                            </a:spcBef>
                            <a:buNone/>
                          </a:pPr>
                          <a:r>
                            <a:rPr lang="en-US" altLang="zh-CN" sz="1800" dirty="0"/>
                            <a:t>B</a:t>
                          </a:r>
                          <a:r>
                            <a:rPr lang="zh-CN" altLang="en-US" sz="1800" dirty="0"/>
                            <a:t>体育</a:t>
                          </a:r>
                        </a:p>
                      </a:txBody>
                      <a:tcPr>
                        <a:lnL w="12700" cap="flat" cmpd="sng">
                          <a:solidFill>
                            <a:schemeClr val="tx1"/>
                          </a:solidFill>
                          <a:prstDash val="solid"/>
                          <a:headEnd type="none" w="sm" len="sm"/>
                          <a:tailEnd type="none" w="sm" len="sm"/>
                        </a:lnL>
                        <a:lnR w="12700" cap="flat" cmpd="sng">
                          <a:solidFill>
                            <a:schemeClr val="tx1"/>
                          </a:solidFill>
                          <a:prstDash val="solid"/>
                          <a:headEnd type="none" w="sm" len="sm"/>
                          <a:tailEnd type="none" w="sm" len="sm"/>
                        </a:lnR>
                        <a:lnT w="12700" cap="flat" cmpd="sng">
                          <a:solidFill>
                            <a:schemeClr val="tx1"/>
                          </a:solidFill>
                          <a:prstDash val="solid"/>
                          <a:headEnd type="none" w="sm" len="sm"/>
                          <a:tailEnd type="none" w="sm" len="sm"/>
                        </a:lnT>
                        <a:lnB w="12700" cap="flat" cmpd="sng">
                          <a:solidFill>
                            <a:schemeClr val="tx1"/>
                          </a:solidFill>
                          <a:prstDash val="solid"/>
                          <a:headEnd type="none" w="sm" len="sm"/>
                          <a:tailEnd type="none" w="sm" len="sm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342900" lvl="0" indent="-342900" algn="l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buChar char="•"/>
                            <a:defRPr sz="2800" u="none" kern="1200" baseline="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</a:defRPr>
                          </a:lvl1pPr>
                          <a:lvl2pPr marL="742950" lvl="1" indent="-285750" algn="l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buChar char="–"/>
                            <a:defRPr sz="2400" b="0" i="0" u="none" kern="1200" baseline="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</a:defRPr>
                          </a:lvl2pPr>
                          <a:lvl3pPr marL="1143000" lvl="2" indent="-228600" algn="l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buChar char="•"/>
                            <a:defRPr sz="2000" b="0" i="0" u="none" kern="1200" baseline="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</a:defRPr>
                          </a:lvl3pPr>
                          <a:lvl4pPr marL="1600200" lvl="3" indent="-228600" algn="l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buChar char="–"/>
                            <a:defRPr sz="1800" b="0" i="0" u="none" kern="1200" baseline="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</a:defRPr>
                          </a:lvl4pPr>
                          <a:lvl5pPr marL="2057400" lvl="4" indent="-228600" algn="l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buChar char="»"/>
                            <a:defRPr sz="1800" b="0" i="0" u="none" kern="1200" baseline="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</a:defRPr>
                          </a:lvl5pPr>
                        </a:lstStyle>
                        <a:p>
                          <a:pPr marL="0" lvl="0" indent="0" algn="ctr">
                            <a:spcBef>
                              <a:spcPct val="0"/>
                            </a:spcBef>
                            <a:buNone/>
                          </a:pPr>
                          <a:endParaRPr lang="zh-CN" altLang="en-US" sz="1800" dirty="0"/>
                        </a:p>
                      </a:txBody>
                      <a:tcPr>
                        <a:lnL w="12700" cap="flat" cmpd="sng">
                          <a:solidFill>
                            <a:schemeClr val="tx1"/>
                          </a:solidFill>
                          <a:prstDash val="solid"/>
                          <a:headEnd type="none" w="sm" len="sm"/>
                          <a:tailEnd type="none" w="sm" len="sm"/>
                        </a:lnL>
                        <a:lnR w="12700" cap="flat" cmpd="sng">
                          <a:solidFill>
                            <a:schemeClr val="tx1"/>
                          </a:solidFill>
                          <a:prstDash val="solid"/>
                          <a:headEnd type="none" w="sm" len="sm"/>
                          <a:tailEnd type="none" w="sm" len="sm"/>
                        </a:lnR>
                        <a:lnT w="12700" cap="flat" cmpd="sng">
                          <a:solidFill>
                            <a:schemeClr val="tx1"/>
                          </a:solidFill>
                          <a:prstDash val="solid"/>
                          <a:headEnd type="none" w="sm" len="sm"/>
                          <a:tailEnd type="none" w="sm" len="sm"/>
                        </a:lnT>
                        <a:lnB w="12700" cap="flat" cmpd="sng">
                          <a:solidFill>
                            <a:schemeClr val="tx1"/>
                          </a:solidFill>
                          <a:prstDash val="solid"/>
                          <a:headEnd type="none" w="sm" len="sm"/>
                          <a:tailEnd type="none" w="sm" len="sm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342900" lvl="0" indent="-342900" algn="l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buChar char="•"/>
                            <a:defRPr sz="2800" u="none" kern="1200" baseline="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</a:defRPr>
                          </a:lvl1pPr>
                          <a:lvl2pPr marL="742950" lvl="1" indent="-285750" algn="l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buChar char="–"/>
                            <a:defRPr sz="2400" b="0" i="0" u="none" kern="1200" baseline="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</a:defRPr>
                          </a:lvl2pPr>
                          <a:lvl3pPr marL="1143000" lvl="2" indent="-228600" algn="l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buChar char="•"/>
                            <a:defRPr sz="2000" b="0" i="0" u="none" kern="1200" baseline="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</a:defRPr>
                          </a:lvl3pPr>
                          <a:lvl4pPr marL="1600200" lvl="3" indent="-228600" algn="l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buChar char="–"/>
                            <a:defRPr sz="1800" b="0" i="0" u="none" kern="1200" baseline="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</a:defRPr>
                          </a:lvl4pPr>
                          <a:lvl5pPr marL="2057400" lvl="4" indent="-228600" algn="l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buChar char="»"/>
                            <a:defRPr sz="1800" b="0" i="0" u="none" kern="1200" baseline="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</a:defRPr>
                          </a:lvl5pPr>
                        </a:lstStyle>
                        <a:p>
                          <a:pPr marL="0" lvl="0" indent="0" algn="ctr">
                            <a:spcBef>
                              <a:spcPct val="0"/>
                            </a:spcBef>
                            <a:buNone/>
                          </a:pPr>
                          <a:r>
                            <a:rPr lang="en-US" altLang="zh-CN" sz="1800" dirty="0"/>
                            <a:t>10</a:t>
                          </a:r>
                          <a:endParaRPr lang="zh-CN" altLang="en-US" sz="1800" dirty="0"/>
                        </a:p>
                      </a:txBody>
                      <a:tcPr>
                        <a:lnL w="12700" cap="flat" cmpd="sng">
                          <a:solidFill>
                            <a:schemeClr val="tx1"/>
                          </a:solidFill>
                          <a:prstDash val="solid"/>
                          <a:headEnd type="none" w="sm" len="sm"/>
                          <a:tailEnd type="none" w="sm" len="sm"/>
                        </a:lnL>
                        <a:lnR w="12700" cap="flat" cmpd="sng">
                          <a:solidFill>
                            <a:schemeClr val="tx1"/>
                          </a:solidFill>
                          <a:prstDash val="solid"/>
                          <a:headEnd type="none" w="sm" len="sm"/>
                          <a:tailEnd type="none" w="sm" len="sm"/>
                        </a:lnR>
                        <a:lnT w="12700" cap="flat" cmpd="sng">
                          <a:solidFill>
                            <a:schemeClr val="tx1"/>
                          </a:solidFill>
                          <a:prstDash val="solid"/>
                          <a:headEnd type="none" w="sm" len="sm"/>
                          <a:tailEnd type="none" w="sm" len="sm"/>
                        </a:lnT>
                        <a:lnB w="12700" cap="flat" cmpd="sng">
                          <a:solidFill>
                            <a:schemeClr val="tx1"/>
                          </a:solidFill>
                          <a:prstDash val="solid"/>
                          <a:headEnd type="none" w="sm" len="sm"/>
                          <a:tailEnd type="none" w="sm" len="sm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342900" lvl="0" indent="-342900" algn="l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buChar char="•"/>
                            <a:defRPr sz="2800" u="none" kern="1200" baseline="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</a:defRPr>
                          </a:lvl1pPr>
                          <a:lvl2pPr marL="742950" lvl="1" indent="-285750" algn="l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buChar char="–"/>
                            <a:defRPr sz="2400" b="0" i="0" u="none" kern="1200" baseline="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</a:defRPr>
                          </a:lvl2pPr>
                          <a:lvl3pPr marL="1143000" lvl="2" indent="-228600" algn="l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buChar char="•"/>
                            <a:defRPr sz="2000" b="0" i="0" u="none" kern="1200" baseline="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</a:defRPr>
                          </a:lvl3pPr>
                          <a:lvl4pPr marL="1600200" lvl="3" indent="-228600" algn="l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buChar char="–"/>
                            <a:defRPr sz="1800" b="0" i="0" u="none" kern="1200" baseline="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</a:defRPr>
                          </a:lvl4pPr>
                          <a:lvl5pPr marL="2057400" lvl="4" indent="-228600" algn="l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buChar char="»"/>
                            <a:defRPr sz="1800" b="0" i="0" u="none" kern="1200" baseline="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</a:defRPr>
                          </a:lvl5pPr>
                        </a:lstStyle>
                        <a:p>
                          <a:pPr marL="0" lvl="0" indent="0" algn="ctr">
                            <a:spcBef>
                              <a:spcPct val="0"/>
                            </a:spcBef>
                            <a:buNone/>
                          </a:pPr>
                          <a:r>
                            <a:rPr lang="en-US" altLang="zh-CN" sz="1800" dirty="0"/>
                            <a:t>20%</a:t>
                          </a:r>
                          <a:endParaRPr lang="zh-CN" altLang="en-US" sz="1800" dirty="0"/>
                        </a:p>
                      </a:txBody>
                      <a:tcPr>
                        <a:lnL w="12700" cap="flat" cmpd="sng">
                          <a:solidFill>
                            <a:schemeClr val="tx1"/>
                          </a:solidFill>
                          <a:prstDash val="solid"/>
                          <a:headEnd type="none" w="sm" len="sm"/>
                          <a:tailEnd type="none" w="sm" len="sm"/>
                        </a:lnL>
                        <a:lnR w="12700" cap="flat" cmpd="sng">
                          <a:solidFill>
                            <a:schemeClr val="tx1"/>
                          </a:solidFill>
                          <a:prstDash val="solid"/>
                          <a:headEnd type="none" w="sm" len="sm"/>
                          <a:tailEnd type="none" w="sm" len="sm"/>
                        </a:lnR>
                        <a:lnT w="12700" cap="flat" cmpd="sng">
                          <a:solidFill>
                            <a:schemeClr val="tx1"/>
                          </a:solidFill>
                          <a:prstDash val="solid"/>
                          <a:headEnd type="none" w="sm" len="sm"/>
                          <a:tailEnd type="none" w="sm" len="sm"/>
                        </a:lnT>
                        <a:lnB w="12700" cap="flat" cmpd="sng">
                          <a:solidFill>
                            <a:schemeClr val="tx1"/>
                          </a:solidFill>
                          <a:prstDash val="solid"/>
                          <a:headEnd type="none" w="sm" len="sm"/>
                          <a:tailEnd type="none" w="sm" len="sm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xmlns="" val="10002"/>
                      </a:ext>
                    </a:extLst>
                  </a:tr>
                  <a:tr h="502877">
                    <a:tc>
                      <a:txBody>
                        <a:bodyPr/>
                        <a:lstStyle>
                          <a:lvl1pPr marL="342900" lvl="0" indent="-342900" algn="l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buChar char="•"/>
                            <a:defRPr sz="2800" u="none" kern="1200" baseline="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</a:defRPr>
                          </a:lvl1pPr>
                          <a:lvl2pPr marL="742950" lvl="1" indent="-285750" algn="l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buChar char="–"/>
                            <a:defRPr sz="2400" b="0" i="0" u="none" kern="1200" baseline="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</a:defRPr>
                          </a:lvl2pPr>
                          <a:lvl3pPr marL="1143000" lvl="2" indent="-228600" algn="l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buChar char="•"/>
                            <a:defRPr sz="2000" b="0" i="0" u="none" kern="1200" baseline="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</a:defRPr>
                          </a:lvl3pPr>
                          <a:lvl4pPr marL="1600200" lvl="3" indent="-228600" algn="l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buChar char="–"/>
                            <a:defRPr sz="1800" b="0" i="0" u="none" kern="1200" baseline="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</a:defRPr>
                          </a:lvl4pPr>
                          <a:lvl5pPr marL="2057400" lvl="4" indent="-228600" algn="l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buChar char="»"/>
                            <a:defRPr sz="1800" b="0" i="0" u="none" kern="1200" baseline="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</a:defRPr>
                          </a:lvl5pPr>
                        </a:lstStyle>
                        <a:p>
                          <a:pPr marL="0" lvl="0" indent="0" algn="ctr">
                            <a:spcBef>
                              <a:spcPct val="0"/>
                            </a:spcBef>
                            <a:buNone/>
                          </a:pPr>
                          <a:r>
                            <a:rPr lang="en-US" altLang="zh-CN" sz="1800" dirty="0"/>
                            <a:t>C</a:t>
                          </a:r>
                          <a:r>
                            <a:rPr lang="zh-CN" altLang="en-US" sz="1800" dirty="0"/>
                            <a:t>动画</a:t>
                          </a:r>
                        </a:p>
                      </a:txBody>
                      <a:tcPr>
                        <a:lnL w="12700" cap="flat" cmpd="sng">
                          <a:solidFill>
                            <a:schemeClr val="tx1"/>
                          </a:solidFill>
                          <a:prstDash val="solid"/>
                          <a:headEnd type="none" w="sm" len="sm"/>
                          <a:tailEnd type="none" w="sm" len="sm"/>
                        </a:lnL>
                        <a:lnR w="12700" cap="flat" cmpd="sng">
                          <a:solidFill>
                            <a:schemeClr val="tx1"/>
                          </a:solidFill>
                          <a:prstDash val="solid"/>
                          <a:headEnd type="none" w="sm" len="sm"/>
                          <a:tailEnd type="none" w="sm" len="sm"/>
                        </a:lnR>
                        <a:lnT w="12700" cap="flat" cmpd="sng">
                          <a:solidFill>
                            <a:schemeClr val="tx1"/>
                          </a:solidFill>
                          <a:prstDash val="solid"/>
                          <a:headEnd type="none" w="sm" len="sm"/>
                          <a:tailEnd type="none" w="sm" len="sm"/>
                        </a:lnT>
                        <a:lnB w="12700" cap="flat" cmpd="sng">
                          <a:solidFill>
                            <a:schemeClr val="tx1"/>
                          </a:solidFill>
                          <a:prstDash val="solid"/>
                          <a:headEnd type="none" w="sm" len="sm"/>
                          <a:tailEnd type="none" w="sm" len="sm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342900" lvl="0" indent="-342900" algn="l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buChar char="•"/>
                            <a:defRPr sz="2800" u="none" kern="1200" baseline="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</a:defRPr>
                          </a:lvl1pPr>
                          <a:lvl2pPr marL="742950" lvl="1" indent="-285750" algn="l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buChar char="–"/>
                            <a:defRPr sz="2400" b="0" i="0" u="none" kern="1200" baseline="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</a:defRPr>
                          </a:lvl2pPr>
                          <a:lvl3pPr marL="1143000" lvl="2" indent="-228600" algn="l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buChar char="•"/>
                            <a:defRPr sz="2000" b="0" i="0" u="none" kern="1200" baseline="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</a:defRPr>
                          </a:lvl3pPr>
                          <a:lvl4pPr marL="1600200" lvl="3" indent="-228600" algn="l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buChar char="–"/>
                            <a:defRPr sz="1800" b="0" i="0" u="none" kern="1200" baseline="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</a:defRPr>
                          </a:lvl4pPr>
                          <a:lvl5pPr marL="2057400" lvl="4" indent="-228600" algn="l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buChar char="»"/>
                            <a:defRPr sz="1800" b="0" i="0" u="none" kern="1200" baseline="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</a:defRPr>
                          </a:lvl5pPr>
                        </a:lstStyle>
                        <a:p>
                          <a:pPr marL="0" lvl="0" indent="0" algn="ctr">
                            <a:spcBef>
                              <a:spcPct val="0"/>
                            </a:spcBef>
                            <a:buNone/>
                          </a:pPr>
                          <a:endParaRPr lang="zh-CN" altLang="en-US" sz="1800" dirty="0"/>
                        </a:p>
                      </a:txBody>
                      <a:tcPr>
                        <a:lnL w="12700" cap="flat" cmpd="sng">
                          <a:solidFill>
                            <a:schemeClr val="tx1"/>
                          </a:solidFill>
                          <a:prstDash val="solid"/>
                          <a:headEnd type="none" w="sm" len="sm"/>
                          <a:tailEnd type="none" w="sm" len="sm"/>
                        </a:lnL>
                        <a:lnR w="12700" cap="flat" cmpd="sng">
                          <a:solidFill>
                            <a:schemeClr val="tx1"/>
                          </a:solidFill>
                          <a:prstDash val="solid"/>
                          <a:headEnd type="none" w="sm" len="sm"/>
                          <a:tailEnd type="none" w="sm" len="sm"/>
                        </a:lnR>
                        <a:lnT w="12700" cap="flat" cmpd="sng">
                          <a:solidFill>
                            <a:schemeClr val="tx1"/>
                          </a:solidFill>
                          <a:prstDash val="solid"/>
                          <a:headEnd type="none" w="sm" len="sm"/>
                          <a:tailEnd type="none" w="sm" len="sm"/>
                        </a:lnT>
                        <a:lnB w="12700" cap="flat" cmpd="sng">
                          <a:solidFill>
                            <a:schemeClr val="tx1"/>
                          </a:solidFill>
                          <a:prstDash val="solid"/>
                          <a:headEnd type="none" w="sm" len="sm"/>
                          <a:tailEnd type="none" w="sm" len="sm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342900" lvl="0" indent="-342900" algn="l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buChar char="•"/>
                            <a:defRPr sz="2800" u="none" kern="1200" baseline="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</a:defRPr>
                          </a:lvl1pPr>
                          <a:lvl2pPr marL="742950" lvl="1" indent="-285750" algn="l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buChar char="–"/>
                            <a:defRPr sz="2400" b="0" i="0" u="none" kern="1200" baseline="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</a:defRPr>
                          </a:lvl2pPr>
                          <a:lvl3pPr marL="1143000" lvl="2" indent="-228600" algn="l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buChar char="•"/>
                            <a:defRPr sz="2000" b="0" i="0" u="none" kern="1200" baseline="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</a:defRPr>
                          </a:lvl3pPr>
                          <a:lvl4pPr marL="1600200" lvl="3" indent="-228600" algn="l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buChar char="–"/>
                            <a:defRPr sz="1800" b="0" i="0" u="none" kern="1200" baseline="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</a:defRPr>
                          </a:lvl4pPr>
                          <a:lvl5pPr marL="2057400" lvl="4" indent="-228600" algn="l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buChar char="»"/>
                            <a:defRPr sz="1800" b="0" i="0" u="none" kern="1200" baseline="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</a:defRPr>
                          </a:lvl5pPr>
                        </a:lstStyle>
                        <a:p>
                          <a:pPr marL="0" lvl="0" indent="0" algn="ctr">
                            <a:spcBef>
                              <a:spcPct val="0"/>
                            </a:spcBef>
                            <a:buNone/>
                          </a:pPr>
                          <a:r>
                            <a:rPr lang="en-US" altLang="zh-CN" sz="1800" dirty="0"/>
                            <a:t>15</a:t>
                          </a:r>
                          <a:endParaRPr lang="zh-CN" altLang="en-US" sz="1800" dirty="0"/>
                        </a:p>
                      </a:txBody>
                      <a:tcPr>
                        <a:lnL w="12700" cap="flat" cmpd="sng">
                          <a:solidFill>
                            <a:schemeClr val="tx1"/>
                          </a:solidFill>
                          <a:prstDash val="solid"/>
                          <a:headEnd type="none" w="sm" len="sm"/>
                          <a:tailEnd type="none" w="sm" len="sm"/>
                        </a:lnL>
                        <a:lnR w="12700" cap="flat" cmpd="sng">
                          <a:solidFill>
                            <a:schemeClr val="tx1"/>
                          </a:solidFill>
                          <a:prstDash val="solid"/>
                          <a:headEnd type="none" w="sm" len="sm"/>
                          <a:tailEnd type="none" w="sm" len="sm"/>
                        </a:lnR>
                        <a:lnT w="12700" cap="flat" cmpd="sng">
                          <a:solidFill>
                            <a:schemeClr val="tx1"/>
                          </a:solidFill>
                          <a:prstDash val="solid"/>
                          <a:headEnd type="none" w="sm" len="sm"/>
                          <a:tailEnd type="none" w="sm" len="sm"/>
                        </a:lnT>
                        <a:lnB w="12700" cap="flat" cmpd="sng">
                          <a:solidFill>
                            <a:schemeClr val="tx1"/>
                          </a:solidFill>
                          <a:prstDash val="solid"/>
                          <a:headEnd type="none" w="sm" len="sm"/>
                          <a:tailEnd type="none" w="sm" len="sm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342900" lvl="0" indent="-342900" algn="l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buChar char="•"/>
                            <a:defRPr sz="2800" u="none" kern="1200" baseline="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</a:defRPr>
                          </a:lvl1pPr>
                          <a:lvl2pPr marL="742950" lvl="1" indent="-285750" algn="l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buChar char="–"/>
                            <a:defRPr sz="2400" b="0" i="0" u="none" kern="1200" baseline="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</a:defRPr>
                          </a:lvl2pPr>
                          <a:lvl3pPr marL="1143000" lvl="2" indent="-228600" algn="l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buChar char="•"/>
                            <a:defRPr sz="2000" b="0" i="0" u="none" kern="1200" baseline="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</a:defRPr>
                          </a:lvl3pPr>
                          <a:lvl4pPr marL="1600200" lvl="3" indent="-228600" algn="l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buChar char="–"/>
                            <a:defRPr sz="1800" b="0" i="0" u="none" kern="1200" baseline="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</a:defRPr>
                          </a:lvl4pPr>
                          <a:lvl5pPr marL="2057400" lvl="4" indent="-228600" algn="l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buChar char="»"/>
                            <a:defRPr sz="1800" b="0" i="0" u="none" kern="1200" baseline="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</a:defRPr>
                          </a:lvl5pPr>
                        </a:lstStyle>
                        <a:p>
                          <a:pPr marL="0" lvl="0" indent="0" algn="ctr">
                            <a:spcBef>
                              <a:spcPct val="0"/>
                            </a:spcBef>
                            <a:buNone/>
                          </a:pPr>
                          <a:r>
                            <a:rPr lang="en-US" altLang="zh-CN" sz="1800" dirty="0"/>
                            <a:t>30%</a:t>
                          </a:r>
                          <a:endParaRPr lang="zh-CN" altLang="en-US" sz="1800" dirty="0"/>
                        </a:p>
                      </a:txBody>
                      <a:tcPr>
                        <a:lnL w="12700" cap="flat" cmpd="sng">
                          <a:solidFill>
                            <a:schemeClr val="tx1"/>
                          </a:solidFill>
                          <a:prstDash val="solid"/>
                          <a:headEnd type="none" w="sm" len="sm"/>
                          <a:tailEnd type="none" w="sm" len="sm"/>
                        </a:lnL>
                        <a:lnR w="12700" cap="flat" cmpd="sng">
                          <a:solidFill>
                            <a:schemeClr val="tx1"/>
                          </a:solidFill>
                          <a:prstDash val="solid"/>
                          <a:headEnd type="none" w="sm" len="sm"/>
                          <a:tailEnd type="none" w="sm" len="sm"/>
                        </a:lnR>
                        <a:lnT w="12700" cap="flat" cmpd="sng">
                          <a:solidFill>
                            <a:schemeClr val="tx1"/>
                          </a:solidFill>
                          <a:prstDash val="solid"/>
                          <a:headEnd type="none" w="sm" len="sm"/>
                          <a:tailEnd type="none" w="sm" len="sm"/>
                        </a:lnT>
                        <a:lnB w="12700" cap="flat" cmpd="sng">
                          <a:solidFill>
                            <a:schemeClr val="tx1"/>
                          </a:solidFill>
                          <a:prstDash val="solid"/>
                          <a:headEnd type="none" w="sm" len="sm"/>
                          <a:tailEnd type="none" w="sm" len="sm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xmlns="" val="10003"/>
                      </a:ext>
                    </a:extLst>
                  </a:tr>
                  <a:tr h="502877">
                    <a:tc>
                      <a:txBody>
                        <a:bodyPr/>
                        <a:lstStyle>
                          <a:lvl1pPr marL="342900" lvl="0" indent="-342900" algn="l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buChar char="•"/>
                            <a:defRPr sz="2800" u="none" kern="1200" baseline="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</a:defRPr>
                          </a:lvl1pPr>
                          <a:lvl2pPr marL="742950" lvl="1" indent="-285750" algn="l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buChar char="–"/>
                            <a:defRPr sz="2400" b="0" i="0" u="none" kern="1200" baseline="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</a:defRPr>
                          </a:lvl2pPr>
                          <a:lvl3pPr marL="1143000" lvl="2" indent="-228600" algn="l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buChar char="•"/>
                            <a:defRPr sz="2000" b="0" i="0" u="none" kern="1200" baseline="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</a:defRPr>
                          </a:lvl3pPr>
                          <a:lvl4pPr marL="1600200" lvl="3" indent="-228600" algn="l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buChar char="–"/>
                            <a:defRPr sz="1800" b="0" i="0" u="none" kern="1200" baseline="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</a:defRPr>
                          </a:lvl4pPr>
                          <a:lvl5pPr marL="2057400" lvl="4" indent="-228600" algn="l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buChar char="»"/>
                            <a:defRPr sz="1800" b="0" i="0" u="none" kern="1200" baseline="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</a:defRPr>
                          </a:lvl5pPr>
                        </a:lstStyle>
                        <a:p>
                          <a:pPr marL="0" lvl="0" indent="0" algn="ctr">
                            <a:spcBef>
                              <a:spcPct val="0"/>
                            </a:spcBef>
                            <a:buNone/>
                          </a:pPr>
                          <a:r>
                            <a:rPr lang="en-US" altLang="zh-CN" sz="1800" dirty="0"/>
                            <a:t>D</a:t>
                          </a:r>
                          <a:r>
                            <a:rPr lang="zh-CN" altLang="en-US" sz="1800" dirty="0"/>
                            <a:t>娱乐</a:t>
                          </a:r>
                        </a:p>
                      </a:txBody>
                      <a:tcPr>
                        <a:lnL w="12700" cap="flat" cmpd="sng">
                          <a:solidFill>
                            <a:schemeClr val="tx1"/>
                          </a:solidFill>
                          <a:prstDash val="solid"/>
                          <a:headEnd type="none" w="sm" len="sm"/>
                          <a:tailEnd type="none" w="sm" len="sm"/>
                        </a:lnL>
                        <a:lnR w="12700" cap="flat" cmpd="sng">
                          <a:solidFill>
                            <a:schemeClr val="tx1"/>
                          </a:solidFill>
                          <a:prstDash val="solid"/>
                          <a:headEnd type="none" w="sm" len="sm"/>
                          <a:tailEnd type="none" w="sm" len="sm"/>
                        </a:lnR>
                        <a:lnT w="12700" cap="flat" cmpd="sng">
                          <a:solidFill>
                            <a:schemeClr val="tx1"/>
                          </a:solidFill>
                          <a:prstDash val="solid"/>
                          <a:headEnd type="none" w="sm" len="sm"/>
                          <a:tailEnd type="none" w="sm" len="sm"/>
                        </a:lnT>
                        <a:lnB w="12700" cap="flat" cmpd="sng">
                          <a:solidFill>
                            <a:schemeClr val="tx1"/>
                          </a:solidFill>
                          <a:prstDash val="solid"/>
                          <a:headEnd type="none" w="sm" len="sm"/>
                          <a:tailEnd type="none" w="sm" len="sm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342900" lvl="0" indent="-342900" algn="l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buChar char="•"/>
                            <a:defRPr sz="2800" u="none" kern="1200" baseline="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</a:defRPr>
                          </a:lvl1pPr>
                          <a:lvl2pPr marL="742950" lvl="1" indent="-285750" algn="l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buChar char="–"/>
                            <a:defRPr sz="2400" b="0" i="0" u="none" kern="1200" baseline="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</a:defRPr>
                          </a:lvl2pPr>
                          <a:lvl3pPr marL="1143000" lvl="2" indent="-228600" algn="l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buChar char="•"/>
                            <a:defRPr sz="2000" b="0" i="0" u="none" kern="1200" baseline="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</a:defRPr>
                          </a:lvl3pPr>
                          <a:lvl4pPr marL="1600200" lvl="3" indent="-228600" algn="l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buChar char="–"/>
                            <a:defRPr sz="1800" b="0" i="0" u="none" kern="1200" baseline="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</a:defRPr>
                          </a:lvl4pPr>
                          <a:lvl5pPr marL="2057400" lvl="4" indent="-228600" algn="l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buChar char="»"/>
                            <a:defRPr sz="1800" b="0" i="0" u="none" kern="1200" baseline="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</a:defRPr>
                          </a:lvl5pPr>
                        </a:lstStyle>
                        <a:p>
                          <a:pPr marL="0" lvl="0" indent="0" algn="ctr">
                            <a:spcBef>
                              <a:spcPct val="0"/>
                            </a:spcBef>
                            <a:buNone/>
                          </a:pPr>
                          <a:endParaRPr lang="zh-CN" altLang="en-US" sz="1800" dirty="0"/>
                        </a:p>
                      </a:txBody>
                      <a:tcPr>
                        <a:lnL w="12700" cap="flat" cmpd="sng">
                          <a:solidFill>
                            <a:schemeClr val="tx1"/>
                          </a:solidFill>
                          <a:prstDash val="solid"/>
                          <a:headEnd type="none" w="sm" len="sm"/>
                          <a:tailEnd type="none" w="sm" len="sm"/>
                        </a:lnL>
                        <a:lnR w="12700" cap="flat" cmpd="sng">
                          <a:solidFill>
                            <a:schemeClr val="tx1"/>
                          </a:solidFill>
                          <a:prstDash val="solid"/>
                          <a:headEnd type="none" w="sm" len="sm"/>
                          <a:tailEnd type="none" w="sm" len="sm"/>
                        </a:lnR>
                        <a:lnT w="12700" cap="flat" cmpd="sng">
                          <a:solidFill>
                            <a:schemeClr val="tx1"/>
                          </a:solidFill>
                          <a:prstDash val="solid"/>
                          <a:headEnd type="none" w="sm" len="sm"/>
                          <a:tailEnd type="none" w="sm" len="sm"/>
                        </a:lnT>
                        <a:lnB w="12700" cap="flat" cmpd="sng">
                          <a:solidFill>
                            <a:schemeClr val="tx1"/>
                          </a:solidFill>
                          <a:prstDash val="solid"/>
                          <a:headEnd type="none" w="sm" len="sm"/>
                          <a:tailEnd type="none" w="sm" len="sm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342900" lvl="0" indent="-342900" algn="l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buChar char="•"/>
                            <a:defRPr sz="2800" u="none" kern="1200" baseline="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</a:defRPr>
                          </a:lvl1pPr>
                          <a:lvl2pPr marL="742950" lvl="1" indent="-285750" algn="l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buChar char="–"/>
                            <a:defRPr sz="2400" b="0" i="0" u="none" kern="1200" baseline="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</a:defRPr>
                          </a:lvl2pPr>
                          <a:lvl3pPr marL="1143000" lvl="2" indent="-228600" algn="l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buChar char="•"/>
                            <a:defRPr sz="2000" b="0" i="0" u="none" kern="1200" baseline="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</a:defRPr>
                          </a:lvl3pPr>
                          <a:lvl4pPr marL="1600200" lvl="3" indent="-228600" algn="l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buChar char="–"/>
                            <a:defRPr sz="1800" b="0" i="0" u="none" kern="1200" baseline="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</a:defRPr>
                          </a:lvl4pPr>
                          <a:lvl5pPr marL="2057400" lvl="4" indent="-228600" algn="l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buChar char="»"/>
                            <a:defRPr sz="1800" b="0" i="0" u="none" kern="1200" baseline="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</a:defRPr>
                          </a:lvl5pPr>
                        </a:lstStyle>
                        <a:p>
                          <a:pPr marL="0" lvl="0" indent="0" algn="ctr">
                            <a:spcBef>
                              <a:spcPct val="0"/>
                            </a:spcBef>
                            <a:buNone/>
                          </a:pPr>
                          <a:r>
                            <a:rPr lang="en-US" altLang="zh-CN" sz="1800" dirty="0"/>
                            <a:t>18</a:t>
                          </a:r>
                          <a:endParaRPr lang="zh-CN" altLang="en-US" sz="1800" dirty="0"/>
                        </a:p>
                      </a:txBody>
                      <a:tcPr>
                        <a:lnL w="12700" cap="flat" cmpd="sng">
                          <a:solidFill>
                            <a:schemeClr val="tx1"/>
                          </a:solidFill>
                          <a:prstDash val="solid"/>
                          <a:headEnd type="none" w="sm" len="sm"/>
                          <a:tailEnd type="none" w="sm" len="sm"/>
                        </a:lnL>
                        <a:lnR w="12700" cap="flat" cmpd="sng">
                          <a:solidFill>
                            <a:schemeClr val="tx1"/>
                          </a:solidFill>
                          <a:prstDash val="solid"/>
                          <a:headEnd type="none" w="sm" len="sm"/>
                          <a:tailEnd type="none" w="sm" len="sm"/>
                        </a:lnR>
                        <a:lnT w="12700" cap="flat" cmpd="sng">
                          <a:solidFill>
                            <a:schemeClr val="tx1"/>
                          </a:solidFill>
                          <a:prstDash val="solid"/>
                          <a:headEnd type="none" w="sm" len="sm"/>
                          <a:tailEnd type="none" w="sm" len="sm"/>
                        </a:lnT>
                        <a:lnB w="12700" cap="flat" cmpd="sng">
                          <a:solidFill>
                            <a:schemeClr val="tx1"/>
                          </a:solidFill>
                          <a:prstDash val="solid"/>
                          <a:headEnd type="none" w="sm" len="sm"/>
                          <a:tailEnd type="none" w="sm" len="sm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342900" lvl="0" indent="-342900" algn="l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buChar char="•"/>
                            <a:defRPr sz="2800" u="none" kern="1200" baseline="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</a:defRPr>
                          </a:lvl1pPr>
                          <a:lvl2pPr marL="742950" lvl="1" indent="-285750" algn="l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buChar char="–"/>
                            <a:defRPr sz="2400" b="0" i="0" u="none" kern="1200" baseline="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</a:defRPr>
                          </a:lvl2pPr>
                          <a:lvl3pPr marL="1143000" lvl="2" indent="-228600" algn="l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buChar char="•"/>
                            <a:defRPr sz="2000" b="0" i="0" u="none" kern="1200" baseline="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</a:defRPr>
                          </a:lvl3pPr>
                          <a:lvl4pPr marL="1600200" lvl="3" indent="-228600" algn="l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buChar char="–"/>
                            <a:defRPr sz="1800" b="0" i="0" u="none" kern="1200" baseline="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</a:defRPr>
                          </a:lvl4pPr>
                          <a:lvl5pPr marL="2057400" lvl="4" indent="-228600" algn="l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buChar char="»"/>
                            <a:defRPr sz="1800" b="0" i="0" u="none" kern="1200" baseline="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</a:defRPr>
                          </a:lvl5pPr>
                        </a:lstStyle>
                        <a:p>
                          <a:pPr marL="0" lvl="0" indent="0" algn="ctr">
                            <a:spcBef>
                              <a:spcPct val="0"/>
                            </a:spcBef>
                            <a:buNone/>
                          </a:pPr>
                          <a:r>
                            <a:rPr lang="en-US" altLang="zh-CN" sz="1800" dirty="0"/>
                            <a:t>36%</a:t>
                          </a:r>
                          <a:endParaRPr lang="zh-CN" altLang="en-US" sz="1800" dirty="0"/>
                        </a:p>
                      </a:txBody>
                      <a:tcPr>
                        <a:lnL w="12700" cap="flat" cmpd="sng">
                          <a:solidFill>
                            <a:schemeClr val="tx1"/>
                          </a:solidFill>
                          <a:prstDash val="solid"/>
                          <a:headEnd type="none" w="sm" len="sm"/>
                          <a:tailEnd type="none" w="sm" len="sm"/>
                        </a:lnL>
                        <a:lnR w="12700" cap="flat" cmpd="sng">
                          <a:solidFill>
                            <a:schemeClr val="tx1"/>
                          </a:solidFill>
                          <a:prstDash val="solid"/>
                          <a:headEnd type="none" w="sm" len="sm"/>
                          <a:tailEnd type="none" w="sm" len="sm"/>
                        </a:lnR>
                        <a:lnT w="12700" cap="flat" cmpd="sng">
                          <a:solidFill>
                            <a:schemeClr val="tx1"/>
                          </a:solidFill>
                          <a:prstDash val="solid"/>
                          <a:headEnd type="none" w="sm" len="sm"/>
                          <a:tailEnd type="none" w="sm" len="sm"/>
                        </a:lnT>
                        <a:lnB w="12700" cap="flat" cmpd="sng">
                          <a:solidFill>
                            <a:schemeClr val="tx1"/>
                          </a:solidFill>
                          <a:prstDash val="solid"/>
                          <a:headEnd type="none" w="sm" len="sm"/>
                          <a:tailEnd type="none" w="sm" len="sm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xmlns="" val="10004"/>
                      </a:ext>
                    </a:extLst>
                  </a:tr>
                  <a:tr h="532186">
                    <a:tc>
                      <a:txBody>
                        <a:bodyPr/>
                        <a:lstStyle>
                          <a:lvl1pPr marL="342900" lvl="0" indent="-342900" algn="l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buChar char="•"/>
                            <a:defRPr sz="2800" u="none" kern="1200" baseline="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</a:defRPr>
                          </a:lvl1pPr>
                          <a:lvl2pPr marL="742950" lvl="1" indent="-285750" algn="l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buChar char="–"/>
                            <a:defRPr sz="2400" b="0" i="0" u="none" kern="1200" baseline="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</a:defRPr>
                          </a:lvl2pPr>
                          <a:lvl3pPr marL="1143000" lvl="2" indent="-228600" algn="l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buChar char="•"/>
                            <a:defRPr sz="2000" b="0" i="0" u="none" kern="1200" baseline="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</a:defRPr>
                          </a:lvl3pPr>
                          <a:lvl4pPr marL="1600200" lvl="3" indent="-228600" algn="l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buChar char="–"/>
                            <a:defRPr sz="1800" b="0" i="0" u="none" kern="1200" baseline="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</a:defRPr>
                          </a:lvl4pPr>
                          <a:lvl5pPr marL="2057400" lvl="4" indent="-228600" algn="l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buChar char="»"/>
                            <a:defRPr sz="1800" b="0" i="0" u="none" kern="1200" baseline="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</a:defRPr>
                          </a:lvl5pPr>
                        </a:lstStyle>
                        <a:p>
                          <a:pPr marL="0" lvl="0" indent="0" algn="ctr">
                            <a:spcBef>
                              <a:spcPct val="0"/>
                            </a:spcBef>
                            <a:buNone/>
                          </a:pPr>
                          <a:r>
                            <a:rPr lang="en-US" altLang="zh-CN" sz="1800" dirty="0"/>
                            <a:t>E</a:t>
                          </a:r>
                          <a:r>
                            <a:rPr lang="zh-CN" altLang="en-US" sz="1800" dirty="0"/>
                            <a:t>戏曲</a:t>
                          </a:r>
                        </a:p>
                      </a:txBody>
                      <a:tcPr>
                        <a:lnL w="12700" cap="flat" cmpd="sng">
                          <a:solidFill>
                            <a:schemeClr val="tx1"/>
                          </a:solidFill>
                          <a:prstDash val="solid"/>
                          <a:headEnd type="none" w="sm" len="sm"/>
                          <a:tailEnd type="none" w="sm" len="sm"/>
                        </a:lnL>
                        <a:lnR w="12700" cap="flat" cmpd="sng">
                          <a:solidFill>
                            <a:schemeClr val="tx1"/>
                          </a:solidFill>
                          <a:prstDash val="solid"/>
                          <a:headEnd type="none" w="sm" len="sm"/>
                          <a:tailEnd type="none" w="sm" len="sm"/>
                        </a:lnR>
                        <a:lnT w="12700" cap="flat" cmpd="sng">
                          <a:solidFill>
                            <a:schemeClr val="tx1"/>
                          </a:solidFill>
                          <a:prstDash val="solid"/>
                          <a:headEnd type="none" w="sm" len="sm"/>
                          <a:tailEnd type="none" w="sm" len="sm"/>
                        </a:lnT>
                        <a:lnB w="12700" cap="flat" cmpd="sng">
                          <a:solidFill>
                            <a:schemeClr val="tx1"/>
                          </a:solidFill>
                          <a:prstDash val="solid"/>
                          <a:headEnd type="none" w="sm" len="sm"/>
                          <a:tailEnd type="none" w="sm" len="sm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342900" lvl="0" indent="-342900" algn="l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buChar char="•"/>
                            <a:defRPr sz="2800" u="none" kern="1200" baseline="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</a:defRPr>
                          </a:lvl1pPr>
                          <a:lvl2pPr marL="742950" lvl="1" indent="-285750" algn="l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buChar char="–"/>
                            <a:defRPr sz="2400" b="0" i="0" u="none" kern="1200" baseline="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</a:defRPr>
                          </a:lvl2pPr>
                          <a:lvl3pPr marL="1143000" lvl="2" indent="-228600" algn="l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buChar char="•"/>
                            <a:defRPr sz="2000" b="0" i="0" u="none" kern="1200" baseline="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</a:defRPr>
                          </a:lvl3pPr>
                          <a:lvl4pPr marL="1600200" lvl="3" indent="-228600" algn="l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buChar char="–"/>
                            <a:defRPr sz="1800" b="0" i="0" u="none" kern="1200" baseline="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</a:defRPr>
                          </a:lvl4pPr>
                          <a:lvl5pPr marL="2057400" lvl="4" indent="-228600" algn="l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buChar char="»"/>
                            <a:defRPr sz="1800" b="0" i="0" u="none" kern="1200" baseline="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</a:defRPr>
                          </a:lvl5pPr>
                        </a:lstStyle>
                        <a:p>
                          <a:pPr marL="0" lvl="0" indent="0" algn="ctr">
                            <a:spcBef>
                              <a:spcPct val="0"/>
                            </a:spcBef>
                            <a:buNone/>
                          </a:pPr>
                          <a:endParaRPr lang="zh-CN" altLang="en-US" sz="1800" dirty="0"/>
                        </a:p>
                      </a:txBody>
                      <a:tcPr>
                        <a:lnL w="12700" cap="flat" cmpd="sng">
                          <a:solidFill>
                            <a:schemeClr val="tx1"/>
                          </a:solidFill>
                          <a:prstDash val="solid"/>
                          <a:headEnd type="none" w="sm" len="sm"/>
                          <a:tailEnd type="none" w="sm" len="sm"/>
                        </a:lnL>
                        <a:lnR w="12700" cap="flat" cmpd="sng">
                          <a:solidFill>
                            <a:schemeClr val="tx1"/>
                          </a:solidFill>
                          <a:prstDash val="solid"/>
                          <a:headEnd type="none" w="sm" len="sm"/>
                          <a:tailEnd type="none" w="sm" len="sm"/>
                        </a:lnR>
                        <a:lnT w="12700" cap="flat" cmpd="sng">
                          <a:solidFill>
                            <a:schemeClr val="tx1"/>
                          </a:solidFill>
                          <a:prstDash val="solid"/>
                          <a:headEnd type="none" w="sm" len="sm"/>
                          <a:tailEnd type="none" w="sm" len="sm"/>
                        </a:lnT>
                        <a:lnB w="12700" cap="flat" cmpd="sng">
                          <a:solidFill>
                            <a:schemeClr val="tx1"/>
                          </a:solidFill>
                          <a:prstDash val="solid"/>
                          <a:headEnd type="none" w="sm" len="sm"/>
                          <a:tailEnd type="none" w="sm" len="sm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342900" lvl="0" indent="-342900" algn="l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buChar char="•"/>
                            <a:defRPr sz="2800" u="none" kern="1200" baseline="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</a:defRPr>
                          </a:lvl1pPr>
                          <a:lvl2pPr marL="742950" lvl="1" indent="-285750" algn="l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buChar char="–"/>
                            <a:defRPr sz="2400" b="0" i="0" u="none" kern="1200" baseline="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</a:defRPr>
                          </a:lvl2pPr>
                          <a:lvl3pPr marL="1143000" lvl="2" indent="-228600" algn="l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buChar char="•"/>
                            <a:defRPr sz="2000" b="0" i="0" u="none" kern="1200" baseline="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</a:defRPr>
                          </a:lvl3pPr>
                          <a:lvl4pPr marL="1600200" lvl="3" indent="-228600" algn="l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buChar char="–"/>
                            <a:defRPr sz="1800" b="0" i="0" u="none" kern="1200" baseline="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</a:defRPr>
                          </a:lvl4pPr>
                          <a:lvl5pPr marL="2057400" lvl="4" indent="-228600" algn="l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buChar char="»"/>
                            <a:defRPr sz="1800" b="0" i="0" u="none" kern="1200" baseline="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</a:defRPr>
                          </a:lvl5pPr>
                        </a:lstStyle>
                        <a:p>
                          <a:pPr marL="0" lvl="0" indent="0" algn="ctr">
                            <a:spcBef>
                              <a:spcPct val="0"/>
                            </a:spcBef>
                            <a:buNone/>
                          </a:pPr>
                          <a:r>
                            <a:rPr lang="en-US" altLang="zh-CN" sz="1800" dirty="0"/>
                            <a:t>3</a:t>
                          </a:r>
                          <a:endParaRPr lang="zh-CN" altLang="en-US" sz="1800" dirty="0"/>
                        </a:p>
                      </a:txBody>
                      <a:tcPr>
                        <a:lnL w="12700" cap="flat" cmpd="sng">
                          <a:solidFill>
                            <a:schemeClr val="tx1"/>
                          </a:solidFill>
                          <a:prstDash val="solid"/>
                          <a:headEnd type="none" w="sm" len="sm"/>
                          <a:tailEnd type="none" w="sm" len="sm"/>
                        </a:lnL>
                        <a:lnR w="12700" cap="flat" cmpd="sng">
                          <a:solidFill>
                            <a:schemeClr val="tx1"/>
                          </a:solidFill>
                          <a:prstDash val="solid"/>
                          <a:headEnd type="none" w="sm" len="sm"/>
                          <a:tailEnd type="none" w="sm" len="sm"/>
                        </a:lnR>
                        <a:lnT w="12700" cap="flat" cmpd="sng">
                          <a:solidFill>
                            <a:schemeClr val="tx1"/>
                          </a:solidFill>
                          <a:prstDash val="solid"/>
                          <a:headEnd type="none" w="sm" len="sm"/>
                          <a:tailEnd type="none" w="sm" len="sm"/>
                        </a:lnT>
                        <a:lnB w="12700" cap="flat" cmpd="sng">
                          <a:solidFill>
                            <a:schemeClr val="tx1"/>
                          </a:solidFill>
                          <a:prstDash val="solid"/>
                          <a:headEnd type="none" w="sm" len="sm"/>
                          <a:tailEnd type="none" w="sm" len="sm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342900" lvl="0" indent="-342900" algn="l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buChar char="•"/>
                            <a:defRPr sz="2800" u="none" kern="1200" baseline="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</a:defRPr>
                          </a:lvl1pPr>
                          <a:lvl2pPr marL="742950" lvl="1" indent="-285750" algn="l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buChar char="–"/>
                            <a:defRPr sz="2400" b="0" i="0" u="none" kern="1200" baseline="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</a:defRPr>
                          </a:lvl2pPr>
                          <a:lvl3pPr marL="1143000" lvl="2" indent="-228600" algn="l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buChar char="•"/>
                            <a:defRPr sz="2000" b="0" i="0" u="none" kern="1200" baseline="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</a:defRPr>
                          </a:lvl3pPr>
                          <a:lvl4pPr marL="1600200" lvl="3" indent="-228600" algn="l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buChar char="–"/>
                            <a:defRPr sz="1800" b="0" i="0" u="none" kern="1200" baseline="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</a:defRPr>
                          </a:lvl4pPr>
                          <a:lvl5pPr marL="2057400" lvl="4" indent="-228600" algn="l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buChar char="»"/>
                            <a:defRPr sz="1800" b="0" i="0" u="none" kern="1200" baseline="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</a:defRPr>
                          </a:lvl5pPr>
                        </a:lstStyle>
                        <a:p>
                          <a:pPr marL="0" lvl="0" indent="0" algn="ctr">
                            <a:spcBef>
                              <a:spcPct val="0"/>
                            </a:spcBef>
                            <a:buNone/>
                          </a:pPr>
                          <a:r>
                            <a:rPr lang="en-US" altLang="zh-CN" sz="1800" dirty="0"/>
                            <a:t>6%</a:t>
                          </a:r>
                          <a:endParaRPr lang="zh-CN" altLang="en-US" sz="1800" dirty="0"/>
                        </a:p>
                      </a:txBody>
                      <a:tcPr>
                        <a:lnL w="12700" cap="flat" cmpd="sng">
                          <a:solidFill>
                            <a:schemeClr val="tx1"/>
                          </a:solidFill>
                          <a:prstDash val="solid"/>
                          <a:headEnd type="none" w="sm" len="sm"/>
                          <a:tailEnd type="none" w="sm" len="sm"/>
                        </a:lnL>
                        <a:lnR w="12700" cap="flat" cmpd="sng">
                          <a:solidFill>
                            <a:schemeClr val="tx1"/>
                          </a:solidFill>
                          <a:prstDash val="solid"/>
                          <a:headEnd type="none" w="sm" len="sm"/>
                          <a:tailEnd type="none" w="sm" len="sm"/>
                        </a:lnR>
                        <a:lnT w="12700" cap="flat" cmpd="sng">
                          <a:solidFill>
                            <a:schemeClr val="tx1"/>
                          </a:solidFill>
                          <a:prstDash val="solid"/>
                          <a:headEnd type="none" w="sm" len="sm"/>
                          <a:tailEnd type="none" w="sm" len="sm"/>
                        </a:lnT>
                        <a:lnB w="12700" cap="flat" cmpd="sng">
                          <a:solidFill>
                            <a:schemeClr val="tx1"/>
                          </a:solidFill>
                          <a:prstDash val="solid"/>
                          <a:headEnd type="none" w="sm" len="sm"/>
                          <a:tailEnd type="none" w="sm" len="sm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xmlns="" val="10005"/>
                      </a:ext>
                    </a:extLst>
                  </a:tr>
                  <a:tr h="502877">
                    <a:tc>
                      <a:txBody>
                        <a:bodyPr/>
                        <a:lstStyle>
                          <a:lvl1pPr marL="342900" lvl="0" indent="-342900" algn="l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buChar char="•"/>
                            <a:defRPr sz="2800" u="none" kern="1200" baseline="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</a:defRPr>
                          </a:lvl1pPr>
                          <a:lvl2pPr marL="742950" lvl="1" indent="-285750" algn="l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buChar char="–"/>
                            <a:defRPr sz="2400" b="0" i="0" u="none" kern="1200" baseline="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</a:defRPr>
                          </a:lvl2pPr>
                          <a:lvl3pPr marL="1143000" lvl="2" indent="-228600" algn="l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buChar char="•"/>
                            <a:defRPr sz="2000" b="0" i="0" u="none" kern="1200" baseline="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</a:defRPr>
                          </a:lvl3pPr>
                          <a:lvl4pPr marL="1600200" lvl="3" indent="-228600" algn="l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buChar char="–"/>
                            <a:defRPr sz="1800" b="0" i="0" u="none" kern="1200" baseline="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</a:defRPr>
                          </a:lvl4pPr>
                          <a:lvl5pPr marL="2057400" lvl="4" indent="-228600" algn="l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buChar char="»"/>
                            <a:defRPr sz="1800" b="0" i="0" u="none" kern="1200" baseline="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</a:defRPr>
                          </a:lvl5pPr>
                        </a:lstStyle>
                        <a:p>
                          <a:pPr marL="0" lvl="0" indent="0" algn="ctr">
                            <a:spcBef>
                              <a:spcPct val="0"/>
                            </a:spcBef>
                            <a:buNone/>
                          </a:pPr>
                          <a:r>
                            <a:rPr lang="zh-CN" altLang="en-US" sz="1800" dirty="0"/>
                            <a:t>合计</a:t>
                          </a:r>
                        </a:p>
                      </a:txBody>
                      <a:tcPr>
                        <a:lnL w="12700" cap="flat" cmpd="sng">
                          <a:solidFill>
                            <a:schemeClr val="tx1"/>
                          </a:solidFill>
                          <a:prstDash val="solid"/>
                          <a:headEnd type="none" w="sm" len="sm"/>
                          <a:tailEnd type="none" w="sm" len="sm"/>
                        </a:lnL>
                        <a:lnR w="12700" cap="flat" cmpd="sng">
                          <a:solidFill>
                            <a:schemeClr val="tx1"/>
                          </a:solidFill>
                          <a:prstDash val="solid"/>
                          <a:headEnd type="none" w="sm" len="sm"/>
                          <a:tailEnd type="none" w="sm" len="sm"/>
                        </a:lnR>
                        <a:lnT w="12700" cap="flat" cmpd="sng">
                          <a:solidFill>
                            <a:schemeClr val="tx1"/>
                          </a:solidFill>
                          <a:prstDash val="solid"/>
                          <a:headEnd type="none" w="sm" len="sm"/>
                          <a:tailEnd type="none" w="sm" len="sm"/>
                        </a:lnT>
                        <a:lnB w="12700" cap="flat" cmpd="sng">
                          <a:solidFill>
                            <a:schemeClr val="tx1"/>
                          </a:solidFill>
                          <a:prstDash val="solid"/>
                          <a:headEnd type="none" w="sm" len="sm"/>
                          <a:tailEnd type="none" w="sm" len="sm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342900" lvl="0" indent="-342900" algn="l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buChar char="•"/>
                            <a:defRPr sz="2800" u="none" kern="1200" baseline="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</a:defRPr>
                          </a:lvl1pPr>
                          <a:lvl2pPr marL="742950" lvl="1" indent="-285750" algn="l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buChar char="–"/>
                            <a:defRPr sz="2400" b="0" i="0" u="none" kern="1200" baseline="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</a:defRPr>
                          </a:lvl2pPr>
                          <a:lvl3pPr marL="1143000" lvl="2" indent="-228600" algn="l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buChar char="•"/>
                            <a:defRPr sz="2000" b="0" i="0" u="none" kern="1200" baseline="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</a:defRPr>
                          </a:lvl3pPr>
                          <a:lvl4pPr marL="1600200" lvl="3" indent="-228600" algn="l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buChar char="–"/>
                            <a:defRPr sz="1800" b="0" i="0" u="none" kern="1200" baseline="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</a:defRPr>
                          </a:lvl4pPr>
                          <a:lvl5pPr marL="2057400" lvl="4" indent="-228600" algn="l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buChar char="»"/>
                            <a:defRPr sz="1800" b="0" i="0" u="none" kern="1200" baseline="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</a:defRPr>
                          </a:lvl5pPr>
                        </a:lstStyle>
                        <a:p>
                          <a:pPr marL="0" lvl="0" indent="0" algn="ctr">
                            <a:spcBef>
                              <a:spcPct val="0"/>
                            </a:spcBef>
                            <a:buNone/>
                          </a:pPr>
                          <a:r>
                            <a:rPr lang="en-US" altLang="zh-CN" sz="1800" dirty="0"/>
                            <a:t>50</a:t>
                          </a:r>
                          <a:endParaRPr lang="zh-CN" altLang="en-US" sz="1800" dirty="0"/>
                        </a:p>
                      </a:txBody>
                      <a:tcPr>
                        <a:lnL w="12700" cap="flat" cmpd="sng">
                          <a:solidFill>
                            <a:schemeClr val="tx1"/>
                          </a:solidFill>
                          <a:prstDash val="solid"/>
                          <a:headEnd type="none" w="sm" len="sm"/>
                          <a:tailEnd type="none" w="sm" len="sm"/>
                        </a:lnL>
                        <a:lnR w="12700" cap="flat" cmpd="sng">
                          <a:solidFill>
                            <a:schemeClr val="tx1"/>
                          </a:solidFill>
                          <a:prstDash val="solid"/>
                          <a:headEnd type="none" w="sm" len="sm"/>
                          <a:tailEnd type="none" w="sm" len="sm"/>
                        </a:lnR>
                        <a:lnT w="12700" cap="flat" cmpd="sng">
                          <a:solidFill>
                            <a:schemeClr val="tx1"/>
                          </a:solidFill>
                          <a:prstDash val="solid"/>
                          <a:headEnd type="none" w="sm" len="sm"/>
                          <a:tailEnd type="none" w="sm" len="sm"/>
                        </a:lnT>
                        <a:lnB w="12700" cap="flat" cmpd="sng">
                          <a:solidFill>
                            <a:schemeClr val="tx1"/>
                          </a:solidFill>
                          <a:prstDash val="solid"/>
                          <a:headEnd type="none" w="sm" len="sm"/>
                          <a:tailEnd type="none" w="sm" len="sm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342900" lvl="0" indent="-342900" algn="l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buChar char="•"/>
                            <a:defRPr sz="2800" u="none" kern="1200" baseline="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</a:defRPr>
                          </a:lvl1pPr>
                          <a:lvl2pPr marL="742950" lvl="1" indent="-285750" algn="l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buChar char="–"/>
                            <a:defRPr sz="2400" b="0" i="0" u="none" kern="1200" baseline="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</a:defRPr>
                          </a:lvl2pPr>
                          <a:lvl3pPr marL="1143000" lvl="2" indent="-228600" algn="l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buChar char="•"/>
                            <a:defRPr sz="2000" b="0" i="0" u="none" kern="1200" baseline="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</a:defRPr>
                          </a:lvl3pPr>
                          <a:lvl4pPr marL="1600200" lvl="3" indent="-228600" algn="l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buChar char="–"/>
                            <a:defRPr sz="1800" b="0" i="0" u="none" kern="1200" baseline="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</a:defRPr>
                          </a:lvl4pPr>
                          <a:lvl5pPr marL="2057400" lvl="4" indent="-228600" algn="l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buChar char="»"/>
                            <a:defRPr sz="1800" b="0" i="0" u="none" kern="1200" baseline="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</a:defRPr>
                          </a:lvl5pPr>
                        </a:lstStyle>
                        <a:p>
                          <a:pPr marL="0" lvl="0" indent="0" algn="ctr">
                            <a:spcBef>
                              <a:spcPct val="0"/>
                            </a:spcBef>
                            <a:buNone/>
                          </a:pPr>
                          <a:r>
                            <a:rPr lang="en-US" altLang="zh-CN" sz="1800" dirty="0"/>
                            <a:t>50</a:t>
                          </a:r>
                          <a:endParaRPr lang="zh-CN" altLang="en-US" sz="1800" dirty="0"/>
                        </a:p>
                      </a:txBody>
                      <a:tcPr>
                        <a:lnL w="12700" cap="flat" cmpd="sng">
                          <a:solidFill>
                            <a:schemeClr val="tx1"/>
                          </a:solidFill>
                          <a:prstDash val="solid"/>
                          <a:headEnd type="none" w="sm" len="sm"/>
                          <a:tailEnd type="none" w="sm" len="sm"/>
                        </a:lnL>
                        <a:lnR w="12700" cap="flat" cmpd="sng">
                          <a:solidFill>
                            <a:schemeClr val="tx1"/>
                          </a:solidFill>
                          <a:prstDash val="solid"/>
                          <a:headEnd type="none" w="sm" len="sm"/>
                          <a:tailEnd type="none" w="sm" len="sm"/>
                        </a:lnR>
                        <a:lnT w="12700" cap="flat" cmpd="sng">
                          <a:solidFill>
                            <a:schemeClr val="tx1"/>
                          </a:solidFill>
                          <a:prstDash val="solid"/>
                          <a:headEnd type="none" w="sm" len="sm"/>
                          <a:tailEnd type="none" w="sm" len="sm"/>
                        </a:lnT>
                        <a:lnB w="12700" cap="flat" cmpd="sng">
                          <a:solidFill>
                            <a:schemeClr val="tx1"/>
                          </a:solidFill>
                          <a:prstDash val="solid"/>
                          <a:headEnd type="none" w="sm" len="sm"/>
                          <a:tailEnd type="none" w="sm" len="sm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342900" lvl="0" indent="-342900" algn="l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buChar char="•"/>
                            <a:defRPr sz="2800" u="none" kern="1200" baseline="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</a:defRPr>
                          </a:lvl1pPr>
                          <a:lvl2pPr marL="742950" lvl="1" indent="-285750" algn="l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buChar char="–"/>
                            <a:defRPr sz="2400" b="0" i="0" u="none" kern="1200" baseline="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</a:defRPr>
                          </a:lvl2pPr>
                          <a:lvl3pPr marL="1143000" lvl="2" indent="-228600" algn="l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buChar char="•"/>
                            <a:defRPr sz="2000" b="0" i="0" u="none" kern="1200" baseline="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</a:defRPr>
                          </a:lvl3pPr>
                          <a:lvl4pPr marL="1600200" lvl="3" indent="-228600" algn="l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buChar char="–"/>
                            <a:defRPr sz="1800" b="0" i="0" u="none" kern="1200" baseline="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</a:defRPr>
                          </a:lvl4pPr>
                          <a:lvl5pPr marL="2057400" lvl="4" indent="-228600" algn="l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buChar char="»"/>
                            <a:defRPr sz="1800" b="0" i="0" u="none" kern="1200" baseline="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</a:defRPr>
                          </a:lvl5pPr>
                        </a:lstStyle>
                        <a:p>
                          <a:pPr marL="0" lvl="0" indent="0" algn="ctr">
                            <a:spcBef>
                              <a:spcPct val="0"/>
                            </a:spcBef>
                            <a:buNone/>
                          </a:pPr>
                          <a:r>
                            <a:rPr lang="en-US" altLang="zh-CN" sz="1800" dirty="0"/>
                            <a:t>100%</a:t>
                          </a:r>
                          <a:endParaRPr lang="zh-CN" altLang="en-US" sz="1800" dirty="0"/>
                        </a:p>
                      </a:txBody>
                      <a:tcPr>
                        <a:lnL w="12700" cap="flat" cmpd="sng">
                          <a:solidFill>
                            <a:schemeClr val="tx1"/>
                          </a:solidFill>
                          <a:prstDash val="solid"/>
                          <a:headEnd type="none" w="sm" len="sm"/>
                          <a:tailEnd type="none" w="sm" len="sm"/>
                        </a:lnL>
                        <a:lnR w="12700" cap="flat" cmpd="sng">
                          <a:solidFill>
                            <a:schemeClr val="tx1"/>
                          </a:solidFill>
                          <a:prstDash val="solid"/>
                          <a:headEnd type="none" w="sm" len="sm"/>
                          <a:tailEnd type="none" w="sm" len="sm"/>
                        </a:lnR>
                        <a:lnT w="12700" cap="flat" cmpd="sng">
                          <a:solidFill>
                            <a:schemeClr val="tx1"/>
                          </a:solidFill>
                          <a:prstDash val="solid"/>
                          <a:headEnd type="none" w="sm" len="sm"/>
                          <a:tailEnd type="none" w="sm" len="sm"/>
                        </a:lnT>
                        <a:lnB w="12700" cap="flat" cmpd="sng">
                          <a:solidFill>
                            <a:schemeClr val="tx1"/>
                          </a:solidFill>
                          <a:prstDash val="solid"/>
                          <a:headEnd type="none" w="sm" len="sm"/>
                          <a:tailEnd type="none" w="sm" len="sm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xmlns="" val="10006"/>
                      </a:ext>
                    </a:extLst>
                  </a:tr>
                </a:tbl>
              </a:graphicData>
            </a:graphic>
          </p:graphicFrame>
          <p:pic>
            <p:nvPicPr>
              <p:cNvPr id="18" name="图片 17">
                <a:extLst>
                  <a:ext uri="{FF2B5EF4-FFF2-40B4-BE49-F238E27FC236}">
                    <a16:creationId xmlns:a16="http://schemas.microsoft.com/office/drawing/2014/main" xmlns="" id="{183784F0-57F1-4D14-9442-1E33CF9552F5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>
                <a:extLst>
                  <a:ext uri="{BEBA8EAE-BF5A-486C-A8C5-ECC9F3942E4B}">
                    <a14:imgProps xmlns:a14="http://schemas.microsoft.com/office/drawing/2010/main">
                      <a14:imgLayer r:embed="rId3">
                        <a14:imgEffect>
                          <a14:sharpenSoften amount="50000"/>
                        </a14:imgEffect>
                      </a14:imgLayer>
                    </a14:imgProps>
                  </a:ext>
                </a:extLst>
              </a:blip>
              <a:srcRect l="80520"/>
              <a:stretch/>
            </p:blipFill>
            <p:spPr>
              <a:xfrm>
                <a:off x="4348624" y="3901076"/>
                <a:ext cx="456480" cy="437811"/>
              </a:xfrm>
              <a:prstGeom prst="rect">
                <a:avLst/>
              </a:prstGeom>
            </p:spPr>
          </p:pic>
          <p:pic>
            <p:nvPicPr>
              <p:cNvPr id="19" name="图片 18">
                <a:extLst>
                  <a:ext uri="{FF2B5EF4-FFF2-40B4-BE49-F238E27FC236}">
                    <a16:creationId xmlns:a16="http://schemas.microsoft.com/office/drawing/2014/main" xmlns="" id="{1E0C95B7-E3E9-45D3-88AF-551A51AC1CF3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>
                <a:extLst>
                  <a:ext uri="{BEBA8EAE-BF5A-486C-A8C5-ECC9F3942E4B}">
                    <a14:imgProps xmlns:a14="http://schemas.microsoft.com/office/drawing/2010/main">
                      <a14:imgLayer r:embed="rId3">
                        <a14:imgEffect>
                          <a14:sharpenSoften amount="50000"/>
                        </a14:imgEffect>
                      </a14:imgLayer>
                    </a14:imgProps>
                  </a:ext>
                </a:extLst>
              </a:blip>
              <a:srcRect l="80520"/>
              <a:stretch/>
            </p:blipFill>
            <p:spPr>
              <a:xfrm>
                <a:off x="4934919" y="3886200"/>
                <a:ext cx="456480" cy="437811"/>
              </a:xfrm>
              <a:prstGeom prst="rect">
                <a:avLst/>
              </a:prstGeom>
            </p:spPr>
          </p:pic>
          <p:pic>
            <p:nvPicPr>
              <p:cNvPr id="20" name="图片 19">
                <a:extLst>
                  <a:ext uri="{FF2B5EF4-FFF2-40B4-BE49-F238E27FC236}">
                    <a16:creationId xmlns:a16="http://schemas.microsoft.com/office/drawing/2014/main" xmlns="" id="{270954BC-A47E-401E-8E82-26FAA69E5F5A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>
                <a:extLst>
                  <a:ext uri="{BEBA8EAE-BF5A-486C-A8C5-ECC9F3942E4B}">
                    <a14:imgProps xmlns:a14="http://schemas.microsoft.com/office/drawing/2010/main">
                      <a14:imgLayer r:embed="rId3">
                        <a14:imgEffect>
                          <a14:sharpenSoften amount="50000"/>
                        </a14:imgEffect>
                      </a14:imgLayer>
                    </a14:imgProps>
                  </a:ext>
                </a:extLst>
              </a:blip>
              <a:srcRect l="80520"/>
              <a:stretch/>
            </p:blipFill>
            <p:spPr>
              <a:xfrm>
                <a:off x="5521214" y="3886200"/>
                <a:ext cx="456480" cy="437811"/>
              </a:xfrm>
              <a:prstGeom prst="rect">
                <a:avLst/>
              </a:prstGeom>
            </p:spPr>
          </p:pic>
          <p:pic>
            <p:nvPicPr>
              <p:cNvPr id="21" name="图片 20">
                <a:extLst>
                  <a:ext uri="{FF2B5EF4-FFF2-40B4-BE49-F238E27FC236}">
                    <a16:creationId xmlns:a16="http://schemas.microsoft.com/office/drawing/2014/main" xmlns="" id="{0250F0FC-9593-4287-977F-2F8B255F5EA2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>
                <a:extLst>
                  <a:ext uri="{BEBA8EAE-BF5A-486C-A8C5-ECC9F3942E4B}">
                    <a14:imgProps xmlns:a14="http://schemas.microsoft.com/office/drawing/2010/main">
                      <a14:imgLayer r:embed="rId3">
                        <a14:imgEffect>
                          <a14:sharpenSoften amount="50000"/>
                        </a14:imgEffect>
                      </a14:imgLayer>
                    </a14:imgProps>
                  </a:ext>
                </a:extLst>
              </a:blip>
              <a:srcRect l="42834" r="40178"/>
              <a:stretch/>
            </p:blipFill>
            <p:spPr>
              <a:xfrm>
                <a:off x="6096000" y="3882135"/>
                <a:ext cx="415478" cy="456968"/>
              </a:xfrm>
              <a:prstGeom prst="rect">
                <a:avLst/>
              </a:prstGeom>
            </p:spPr>
          </p:pic>
        </p:grpSp>
        <p:pic>
          <p:nvPicPr>
            <p:cNvPr id="23" name="图片 22">
              <a:extLst>
                <a:ext uri="{FF2B5EF4-FFF2-40B4-BE49-F238E27FC236}">
                  <a16:creationId xmlns:a16="http://schemas.microsoft.com/office/drawing/2014/main" xmlns="" id="{3F00A7CE-55F0-43A1-BCE0-9FA8CEAFC29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50000"/>
                      </a14:imgEffect>
                    </a14:imgLayer>
                  </a14:imgProps>
                </a:ext>
              </a:extLst>
            </a:blip>
            <a:srcRect l="42834" r="40178"/>
            <a:stretch/>
          </p:blipFill>
          <p:spPr>
            <a:xfrm>
              <a:off x="5215718" y="4386949"/>
              <a:ext cx="415478" cy="456968"/>
            </a:xfrm>
            <a:prstGeom prst="rect">
              <a:avLst/>
            </a:prstGeom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78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1878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8788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xmlns="" id="{3444B99C-022F-4E48-8BA4-A3435C70830E}"/>
              </a:ext>
            </a:extLst>
          </p:cNvPr>
          <p:cNvSpPr txBox="1"/>
          <p:nvPr/>
        </p:nvSpPr>
        <p:spPr>
          <a:xfrm>
            <a:off x="152400" y="909779"/>
            <a:ext cx="3352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4.</a:t>
            </a:r>
            <a:r>
              <a:rPr lang="zh-CN" altLang="en-US" sz="40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数据的描述</a:t>
            </a: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xmlns="" id="{C98A999B-5FF0-4648-9202-ACA8FBFA9DA7}"/>
              </a:ext>
            </a:extLst>
          </p:cNvPr>
          <p:cNvSpPr txBox="1"/>
          <p:nvPr/>
        </p:nvSpPr>
        <p:spPr>
          <a:xfrm>
            <a:off x="874606" y="2814737"/>
            <a:ext cx="861774" cy="2938462"/>
          </a:xfrm>
          <a:prstGeom prst="rect">
            <a:avLst/>
          </a:prstGeom>
          <a:noFill/>
          <a:ln w="9525">
            <a:noFill/>
          </a:ln>
        </p:spPr>
        <p:txBody>
          <a:bodyPr vert="eaVert"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4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条形统计图</a:t>
            </a:r>
          </a:p>
        </p:txBody>
      </p:sp>
      <p:grpSp>
        <p:nvGrpSpPr>
          <p:cNvPr id="30" name="组合 29">
            <a:extLst>
              <a:ext uri="{FF2B5EF4-FFF2-40B4-BE49-F238E27FC236}">
                <a16:creationId xmlns:a16="http://schemas.microsoft.com/office/drawing/2014/main" xmlns="" id="{1469C7DD-AA66-48D1-8F12-4D83CA79DCC9}"/>
              </a:ext>
            </a:extLst>
          </p:cNvPr>
          <p:cNvGrpSpPr/>
          <p:nvPr/>
        </p:nvGrpSpPr>
        <p:grpSpPr>
          <a:xfrm>
            <a:off x="2278063" y="2235299"/>
            <a:ext cx="7845424" cy="4504669"/>
            <a:chOff x="1638300" y="2216156"/>
            <a:chExt cx="7845424" cy="4504669"/>
          </a:xfrm>
        </p:grpSpPr>
        <p:sp>
          <p:nvSpPr>
            <p:cNvPr id="3" name="直接连接符 2">
              <a:extLst>
                <a:ext uri="{FF2B5EF4-FFF2-40B4-BE49-F238E27FC236}">
                  <a16:creationId xmlns:a16="http://schemas.microsoft.com/office/drawing/2014/main" xmlns="" id="{B8C99177-DACC-44EA-9380-020277B2B36C}"/>
                </a:ext>
              </a:extLst>
            </p:cNvPr>
            <p:cNvSpPr/>
            <p:nvPr/>
          </p:nvSpPr>
          <p:spPr>
            <a:xfrm flipV="1">
              <a:off x="2049462" y="6148392"/>
              <a:ext cx="5645150" cy="14288"/>
            </a:xfrm>
            <a:prstGeom prst="line">
              <a:avLst/>
            </a:prstGeom>
            <a:ln w="38100" cap="flat" cmpd="sng">
              <a:solidFill>
                <a:schemeClr val="tx1"/>
              </a:solidFill>
              <a:prstDash val="solid"/>
              <a:headEnd type="none" w="med" len="med"/>
              <a:tailEnd type="triangle" w="med" len="med"/>
            </a:ln>
          </p:spPr>
        </p:sp>
        <p:sp>
          <p:nvSpPr>
            <p:cNvPr id="4" name="直接连接符 3">
              <a:extLst>
                <a:ext uri="{FF2B5EF4-FFF2-40B4-BE49-F238E27FC236}">
                  <a16:creationId xmlns:a16="http://schemas.microsoft.com/office/drawing/2014/main" xmlns="" id="{A881D773-42D3-4FCD-B00B-43AA619ADF0C}"/>
                </a:ext>
              </a:extLst>
            </p:cNvPr>
            <p:cNvSpPr/>
            <p:nvPr/>
          </p:nvSpPr>
          <p:spPr>
            <a:xfrm flipV="1">
              <a:off x="2163762" y="2332043"/>
              <a:ext cx="0" cy="3978275"/>
            </a:xfrm>
            <a:prstGeom prst="line">
              <a:avLst/>
            </a:prstGeom>
            <a:ln w="38100" cap="flat" cmpd="sng">
              <a:solidFill>
                <a:schemeClr val="tx1"/>
              </a:solidFill>
              <a:prstDash val="solid"/>
              <a:headEnd type="none" w="med" len="med"/>
              <a:tailEnd type="triangle" w="med" len="med"/>
            </a:ln>
          </p:spPr>
        </p:sp>
        <p:sp>
          <p:nvSpPr>
            <p:cNvPr id="6" name="文本框 5">
              <a:extLst>
                <a:ext uri="{FF2B5EF4-FFF2-40B4-BE49-F238E27FC236}">
                  <a16:creationId xmlns:a16="http://schemas.microsoft.com/office/drawing/2014/main" xmlns="" id="{5699FBD8-739C-4663-A885-FB759B8F1FED}"/>
                </a:ext>
              </a:extLst>
            </p:cNvPr>
            <p:cNvSpPr txBox="1"/>
            <p:nvPr/>
          </p:nvSpPr>
          <p:spPr>
            <a:xfrm>
              <a:off x="2225675" y="2216156"/>
              <a:ext cx="1001713" cy="579437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zh-CN" altLang="en-US" sz="3200" b="1" dirty="0"/>
                <a:t>人数</a:t>
              </a:r>
            </a:p>
          </p:txBody>
        </p:sp>
        <p:sp>
          <p:nvSpPr>
            <p:cNvPr id="7" name="文本框 6">
              <a:extLst>
                <a:ext uri="{FF2B5EF4-FFF2-40B4-BE49-F238E27FC236}">
                  <a16:creationId xmlns:a16="http://schemas.microsoft.com/office/drawing/2014/main" xmlns="" id="{A2D4D922-9EB4-469E-AAD4-224D53810E11}"/>
                </a:ext>
              </a:extLst>
            </p:cNvPr>
            <p:cNvSpPr txBox="1"/>
            <p:nvPr/>
          </p:nvSpPr>
          <p:spPr>
            <a:xfrm>
              <a:off x="7523162" y="6132517"/>
              <a:ext cx="1960562" cy="579437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zh-CN" altLang="en-US" sz="3200" b="1" dirty="0"/>
                <a:t>节目类别</a:t>
              </a:r>
            </a:p>
          </p:txBody>
        </p:sp>
        <p:sp>
          <p:nvSpPr>
            <p:cNvPr id="8" name="文本框 7">
              <a:extLst>
                <a:ext uri="{FF2B5EF4-FFF2-40B4-BE49-F238E27FC236}">
                  <a16:creationId xmlns:a16="http://schemas.microsoft.com/office/drawing/2014/main" xmlns="" id="{C41063A3-3681-4B1E-92E3-3E6576648E2A}"/>
                </a:ext>
              </a:extLst>
            </p:cNvPr>
            <p:cNvSpPr txBox="1"/>
            <p:nvPr/>
          </p:nvSpPr>
          <p:spPr>
            <a:xfrm>
              <a:off x="1638300" y="2990855"/>
              <a:ext cx="527709" cy="3416320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lstStyle/>
            <a:p>
              <a:r>
                <a:rPr lang="en-US" altLang="zh-CN" sz="2400" b="1"/>
                <a:t>20</a:t>
              </a:r>
            </a:p>
            <a:p>
              <a:endParaRPr lang="en-US" altLang="zh-CN" sz="2400" b="1"/>
            </a:p>
            <a:p>
              <a:r>
                <a:rPr lang="en-US" altLang="zh-CN" sz="2400" b="1"/>
                <a:t>15</a:t>
              </a:r>
            </a:p>
            <a:p>
              <a:endParaRPr lang="en-US" altLang="zh-CN" sz="2400" b="1"/>
            </a:p>
            <a:p>
              <a:r>
                <a:rPr lang="en-US" altLang="zh-CN" sz="2400" b="1"/>
                <a:t>10</a:t>
              </a:r>
            </a:p>
            <a:p>
              <a:endParaRPr lang="en-US" altLang="zh-CN" sz="2400" b="1"/>
            </a:p>
            <a:p>
              <a:r>
                <a:rPr lang="en-US" altLang="zh-CN" sz="2400" b="1"/>
                <a:t>5</a:t>
              </a:r>
            </a:p>
            <a:p>
              <a:endParaRPr lang="en-US" altLang="zh-CN" sz="2400" b="1"/>
            </a:p>
            <a:p>
              <a:r>
                <a:rPr lang="en-US" altLang="zh-CN" sz="2400" b="1"/>
                <a:t>0</a:t>
              </a:r>
            </a:p>
          </p:txBody>
        </p:sp>
        <p:sp>
          <p:nvSpPr>
            <p:cNvPr id="9" name="直接连接符 8">
              <a:extLst>
                <a:ext uri="{FF2B5EF4-FFF2-40B4-BE49-F238E27FC236}">
                  <a16:creationId xmlns:a16="http://schemas.microsoft.com/office/drawing/2014/main" xmlns="" id="{C7553AE8-8BD0-4FD2-8D71-CF620C174433}"/>
                </a:ext>
              </a:extLst>
            </p:cNvPr>
            <p:cNvSpPr/>
            <p:nvPr/>
          </p:nvSpPr>
          <p:spPr>
            <a:xfrm>
              <a:off x="2206624" y="5408617"/>
              <a:ext cx="4914900" cy="0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10" name="直接连接符 9">
              <a:extLst>
                <a:ext uri="{FF2B5EF4-FFF2-40B4-BE49-F238E27FC236}">
                  <a16:creationId xmlns:a16="http://schemas.microsoft.com/office/drawing/2014/main" xmlns="" id="{B345D129-6602-429F-B364-6498F9CD1EA5}"/>
                </a:ext>
              </a:extLst>
            </p:cNvPr>
            <p:cNvSpPr/>
            <p:nvPr/>
          </p:nvSpPr>
          <p:spPr>
            <a:xfrm>
              <a:off x="2149474" y="4646617"/>
              <a:ext cx="4972050" cy="0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11" name="直接连接符 10">
              <a:extLst>
                <a:ext uri="{FF2B5EF4-FFF2-40B4-BE49-F238E27FC236}">
                  <a16:creationId xmlns:a16="http://schemas.microsoft.com/office/drawing/2014/main" xmlns="" id="{8A19E590-61E8-49E6-B081-B15C4D23529B}"/>
                </a:ext>
              </a:extLst>
            </p:cNvPr>
            <p:cNvSpPr/>
            <p:nvPr/>
          </p:nvSpPr>
          <p:spPr>
            <a:xfrm>
              <a:off x="2168524" y="3922717"/>
              <a:ext cx="5010150" cy="19050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12" name="直接连接符 11">
              <a:extLst>
                <a:ext uri="{FF2B5EF4-FFF2-40B4-BE49-F238E27FC236}">
                  <a16:creationId xmlns:a16="http://schemas.microsoft.com/office/drawing/2014/main" xmlns="" id="{20FDFDE2-A668-4408-B3C4-6EE84052F56C}"/>
                </a:ext>
              </a:extLst>
            </p:cNvPr>
            <p:cNvSpPr/>
            <p:nvPr/>
          </p:nvSpPr>
          <p:spPr>
            <a:xfrm>
              <a:off x="2168524" y="3217867"/>
              <a:ext cx="5010150" cy="0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13" name="文本框 12">
              <a:extLst>
                <a:ext uri="{FF2B5EF4-FFF2-40B4-BE49-F238E27FC236}">
                  <a16:creationId xmlns:a16="http://schemas.microsoft.com/office/drawing/2014/main" xmlns="" id="{8331A832-26B7-4E41-BDF6-0D6ADEA5C42B}"/>
                </a:ext>
              </a:extLst>
            </p:cNvPr>
            <p:cNvSpPr txBox="1"/>
            <p:nvPr/>
          </p:nvSpPr>
          <p:spPr>
            <a:xfrm>
              <a:off x="2247900" y="6197605"/>
              <a:ext cx="5083443" cy="523220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lstStyle/>
            <a:p>
              <a:r>
                <a:rPr lang="zh-CN" altLang="en-US" sz="2800" b="1" dirty="0"/>
                <a:t>新闻    体育   动画   娱乐   戏曲</a:t>
              </a:r>
            </a:p>
          </p:txBody>
        </p:sp>
        <p:sp>
          <p:nvSpPr>
            <p:cNvPr id="14" name="矩形 13">
              <a:extLst>
                <a:ext uri="{FF2B5EF4-FFF2-40B4-BE49-F238E27FC236}">
                  <a16:creationId xmlns:a16="http://schemas.microsoft.com/office/drawing/2014/main" xmlns="" id="{00AEF216-BA4E-47B2-952C-AD244837CA36}"/>
                </a:ext>
              </a:extLst>
            </p:cNvPr>
            <p:cNvSpPr/>
            <p:nvPr/>
          </p:nvSpPr>
          <p:spPr>
            <a:xfrm>
              <a:off x="2530474" y="5541967"/>
              <a:ext cx="323850" cy="628650"/>
            </a:xfrm>
            <a:prstGeom prst="rect">
              <a:avLst/>
            </a:prstGeom>
            <a:solidFill>
              <a:srgbClr val="3333FF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5" name="矩形 14">
              <a:extLst>
                <a:ext uri="{FF2B5EF4-FFF2-40B4-BE49-F238E27FC236}">
                  <a16:creationId xmlns:a16="http://schemas.microsoft.com/office/drawing/2014/main" xmlns="" id="{61377E83-ADAE-4957-9C9D-AFDCE05C5B2B}"/>
                </a:ext>
              </a:extLst>
            </p:cNvPr>
            <p:cNvSpPr/>
            <p:nvPr/>
          </p:nvSpPr>
          <p:spPr>
            <a:xfrm>
              <a:off x="3559174" y="4665667"/>
              <a:ext cx="342900" cy="1504950"/>
            </a:xfrm>
            <a:prstGeom prst="rect">
              <a:avLst/>
            </a:prstGeom>
            <a:solidFill>
              <a:srgbClr val="FFCC00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6" name="矩形 15">
              <a:extLst>
                <a:ext uri="{FF2B5EF4-FFF2-40B4-BE49-F238E27FC236}">
                  <a16:creationId xmlns:a16="http://schemas.microsoft.com/office/drawing/2014/main" xmlns="" id="{A2A20A4A-8160-49BA-BA83-47F373E7A17E}"/>
                </a:ext>
              </a:extLst>
            </p:cNvPr>
            <p:cNvSpPr/>
            <p:nvPr/>
          </p:nvSpPr>
          <p:spPr>
            <a:xfrm>
              <a:off x="4549774" y="3922717"/>
              <a:ext cx="323850" cy="2209800"/>
            </a:xfrm>
            <a:prstGeom prst="rect">
              <a:avLst/>
            </a:prstGeom>
            <a:solidFill>
              <a:schemeClr val="accent1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" name="矩形 16">
              <a:extLst>
                <a:ext uri="{FF2B5EF4-FFF2-40B4-BE49-F238E27FC236}">
                  <a16:creationId xmlns:a16="http://schemas.microsoft.com/office/drawing/2014/main" xmlns="" id="{830DFB31-CCEF-45F8-A1AB-4ED0760719FB}"/>
                </a:ext>
              </a:extLst>
            </p:cNvPr>
            <p:cNvSpPr/>
            <p:nvPr/>
          </p:nvSpPr>
          <p:spPr>
            <a:xfrm>
              <a:off x="5635624" y="3465517"/>
              <a:ext cx="381000" cy="2705100"/>
            </a:xfrm>
            <a:prstGeom prst="rect">
              <a:avLst/>
            </a:prstGeom>
            <a:solidFill>
              <a:srgbClr val="FFFF00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" name="矩形 17">
              <a:extLst>
                <a:ext uri="{FF2B5EF4-FFF2-40B4-BE49-F238E27FC236}">
                  <a16:creationId xmlns:a16="http://schemas.microsoft.com/office/drawing/2014/main" xmlns="" id="{34631618-C18E-4487-B8D4-ADF90990DA58}"/>
                </a:ext>
              </a:extLst>
            </p:cNvPr>
            <p:cNvSpPr/>
            <p:nvPr/>
          </p:nvSpPr>
          <p:spPr>
            <a:xfrm>
              <a:off x="6645274" y="5694367"/>
              <a:ext cx="285750" cy="438150"/>
            </a:xfrm>
            <a:prstGeom prst="rect">
              <a:avLst/>
            </a:prstGeom>
            <a:solidFill>
              <a:schemeClr val="hlink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" name="文本框 18">
              <a:extLst>
                <a:ext uri="{FF2B5EF4-FFF2-40B4-BE49-F238E27FC236}">
                  <a16:creationId xmlns:a16="http://schemas.microsoft.com/office/drawing/2014/main" xmlns="" id="{7C6191F2-80BB-4A2D-BEC2-CC7612DEE9DE}"/>
                </a:ext>
              </a:extLst>
            </p:cNvPr>
            <p:cNvSpPr txBox="1"/>
            <p:nvPr/>
          </p:nvSpPr>
          <p:spPr>
            <a:xfrm>
              <a:off x="2514600" y="5029205"/>
              <a:ext cx="354013" cy="457200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lstStyle/>
            <a:p>
              <a:r>
                <a:rPr lang="en-US" altLang="zh-CN" sz="2400" b="1"/>
                <a:t>4</a:t>
              </a:r>
            </a:p>
          </p:txBody>
        </p:sp>
        <p:sp>
          <p:nvSpPr>
            <p:cNvPr id="20" name="文本框 19">
              <a:extLst>
                <a:ext uri="{FF2B5EF4-FFF2-40B4-BE49-F238E27FC236}">
                  <a16:creationId xmlns:a16="http://schemas.microsoft.com/office/drawing/2014/main" xmlns="" id="{C15BBC9F-D08D-4E34-AE54-FB237BFFE2F0}"/>
                </a:ext>
              </a:extLst>
            </p:cNvPr>
            <p:cNvSpPr txBox="1"/>
            <p:nvPr/>
          </p:nvSpPr>
          <p:spPr>
            <a:xfrm>
              <a:off x="3524250" y="4114805"/>
              <a:ext cx="523875" cy="457200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lstStyle/>
            <a:p>
              <a:r>
                <a:rPr lang="en-US" altLang="zh-CN" sz="2400" b="1"/>
                <a:t>10</a:t>
              </a:r>
            </a:p>
          </p:txBody>
        </p:sp>
        <p:sp>
          <p:nvSpPr>
            <p:cNvPr id="21" name="文本框 20">
              <a:extLst>
                <a:ext uri="{FF2B5EF4-FFF2-40B4-BE49-F238E27FC236}">
                  <a16:creationId xmlns:a16="http://schemas.microsoft.com/office/drawing/2014/main" xmlns="" id="{B4F0FA2D-9806-41D6-BB6E-51D518AFD540}"/>
                </a:ext>
              </a:extLst>
            </p:cNvPr>
            <p:cNvSpPr txBox="1"/>
            <p:nvPr/>
          </p:nvSpPr>
          <p:spPr>
            <a:xfrm>
              <a:off x="4457700" y="3390905"/>
              <a:ext cx="523875" cy="457200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lstStyle/>
            <a:p>
              <a:r>
                <a:rPr lang="en-US" altLang="zh-CN" sz="2400" b="1"/>
                <a:t>15</a:t>
              </a:r>
            </a:p>
          </p:txBody>
        </p:sp>
        <p:sp>
          <p:nvSpPr>
            <p:cNvPr id="22" name="文本框 21">
              <a:extLst>
                <a:ext uri="{FF2B5EF4-FFF2-40B4-BE49-F238E27FC236}">
                  <a16:creationId xmlns:a16="http://schemas.microsoft.com/office/drawing/2014/main" xmlns="" id="{4D5B4CEA-98F5-4048-A001-4C66723315A7}"/>
                </a:ext>
              </a:extLst>
            </p:cNvPr>
            <p:cNvSpPr txBox="1"/>
            <p:nvPr/>
          </p:nvSpPr>
          <p:spPr>
            <a:xfrm>
              <a:off x="5619750" y="3028955"/>
              <a:ext cx="523875" cy="457200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lstStyle/>
            <a:p>
              <a:r>
                <a:rPr lang="en-US" altLang="zh-CN" sz="2400" b="1"/>
                <a:t>18</a:t>
              </a:r>
            </a:p>
          </p:txBody>
        </p:sp>
        <p:sp>
          <p:nvSpPr>
            <p:cNvPr id="23" name="文本框 22">
              <a:extLst>
                <a:ext uri="{FF2B5EF4-FFF2-40B4-BE49-F238E27FC236}">
                  <a16:creationId xmlns:a16="http://schemas.microsoft.com/office/drawing/2014/main" xmlns="" id="{C82240AB-EE86-4ABD-B882-46364D847539}"/>
                </a:ext>
              </a:extLst>
            </p:cNvPr>
            <p:cNvSpPr txBox="1"/>
            <p:nvPr/>
          </p:nvSpPr>
          <p:spPr>
            <a:xfrm>
              <a:off x="6648450" y="5276855"/>
              <a:ext cx="354013" cy="457200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lstStyle/>
            <a:p>
              <a:r>
                <a:rPr lang="en-US" altLang="zh-CN" sz="2400" b="1"/>
                <a:t>3</a:t>
              </a:r>
            </a:p>
          </p:txBody>
        </p:sp>
        <p:sp>
          <p:nvSpPr>
            <p:cNvPr id="24" name="直接连接符 23">
              <a:extLst>
                <a:ext uri="{FF2B5EF4-FFF2-40B4-BE49-F238E27FC236}">
                  <a16:creationId xmlns:a16="http://schemas.microsoft.com/office/drawing/2014/main" xmlns="" id="{8484681B-0ACE-45A5-934E-F0C7F5B852F0}"/>
                </a:ext>
              </a:extLst>
            </p:cNvPr>
            <p:cNvSpPr/>
            <p:nvPr/>
          </p:nvSpPr>
          <p:spPr>
            <a:xfrm>
              <a:off x="7140574" y="3236917"/>
              <a:ext cx="0" cy="2914650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</p:grpSp>
      <p:sp>
        <p:nvSpPr>
          <p:cNvPr id="26" name="文本框 25">
            <a:extLst>
              <a:ext uri="{FF2B5EF4-FFF2-40B4-BE49-F238E27FC236}">
                <a16:creationId xmlns:a16="http://schemas.microsoft.com/office/drawing/2014/main" xmlns="" id="{B379B1F2-9C83-497F-ADEC-7A7793B65FF0}"/>
              </a:ext>
            </a:extLst>
          </p:cNvPr>
          <p:cNvSpPr txBox="1"/>
          <p:nvPr/>
        </p:nvSpPr>
        <p:spPr>
          <a:xfrm>
            <a:off x="2094932" y="1650138"/>
            <a:ext cx="7064375" cy="5794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</a:rPr>
              <a:t>全班同学最喜爱节目的人数</a:t>
            </a:r>
            <a:r>
              <a:rPr lang="zh-CN" altLang="en-US" sz="3200" b="1" dirty="0">
                <a:solidFill>
                  <a:srgbClr val="0000FF"/>
                </a:solidFill>
              </a:rPr>
              <a:t>统计图</a:t>
            </a:r>
          </a:p>
        </p:txBody>
      </p:sp>
      <p:grpSp>
        <p:nvGrpSpPr>
          <p:cNvPr id="27" name="组合 26">
            <a:extLst>
              <a:ext uri="{FF2B5EF4-FFF2-40B4-BE49-F238E27FC236}">
                <a16:creationId xmlns:a16="http://schemas.microsoft.com/office/drawing/2014/main" xmlns="" id="{8B9DE019-93DF-48C1-88EB-AEB42B57368C}"/>
              </a:ext>
            </a:extLst>
          </p:cNvPr>
          <p:cNvGrpSpPr/>
          <p:nvPr/>
        </p:nvGrpSpPr>
        <p:grpSpPr>
          <a:xfrm>
            <a:off x="8594831" y="3124270"/>
            <a:ext cx="3140229" cy="2474939"/>
            <a:chOff x="144" y="2064"/>
            <a:chExt cx="1951" cy="1667"/>
          </a:xfrm>
        </p:grpSpPr>
        <p:sp>
          <p:nvSpPr>
            <p:cNvPr id="28" name="流程图: 可选过程 27">
              <a:extLst>
                <a:ext uri="{FF2B5EF4-FFF2-40B4-BE49-F238E27FC236}">
                  <a16:creationId xmlns:a16="http://schemas.microsoft.com/office/drawing/2014/main" xmlns="" id="{316D1421-373F-4BED-BD50-3194BA54C5C1}"/>
                </a:ext>
              </a:extLst>
            </p:cNvPr>
            <p:cNvSpPr/>
            <p:nvPr/>
          </p:nvSpPr>
          <p:spPr>
            <a:xfrm>
              <a:off x="144" y="2064"/>
              <a:ext cx="1951" cy="1667"/>
            </a:xfrm>
            <a:prstGeom prst="flowChartAlternateProcess">
              <a:avLst/>
            </a:prstGeom>
            <a:gradFill rotWithShape="0">
              <a:gsLst>
                <a:gs pos="0">
                  <a:srgbClr val="FFFF00"/>
                </a:gs>
                <a:gs pos="50000">
                  <a:srgbClr val="FFFFFF"/>
                </a:gs>
                <a:gs pos="100000">
                  <a:srgbClr val="FFFF00"/>
                </a:gs>
              </a:gsLst>
              <a:lin ang="5400000" scaled="1"/>
              <a:tileRect/>
            </a:gradFill>
            <a:ln w="9525">
              <a:noFill/>
            </a:ln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9" name="文本框 28">
              <a:extLst>
                <a:ext uri="{FF2B5EF4-FFF2-40B4-BE49-F238E27FC236}">
                  <a16:creationId xmlns:a16="http://schemas.microsoft.com/office/drawing/2014/main" xmlns="" id="{762021C1-0CC2-4E43-8D75-EB29D94BE18D}"/>
                </a:ext>
              </a:extLst>
            </p:cNvPr>
            <p:cNvSpPr txBox="1"/>
            <p:nvPr/>
          </p:nvSpPr>
          <p:spPr>
            <a:xfrm>
              <a:off x="144" y="2160"/>
              <a:ext cx="1951" cy="1389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  <a:buClr>
                  <a:schemeClr val="bg1"/>
                </a:buClr>
              </a:pPr>
              <a:r>
                <a:rPr lang="zh-CN" altLang="en-US" sz="3200" b="1" dirty="0">
                  <a:effectLst>
                    <a:outerShdw blurRad="38100" dist="38100" dir="2700000">
                      <a:srgbClr val="C0C0C0"/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rPr>
                <a:t>条形图的特点：     </a:t>
              </a:r>
              <a:r>
                <a:rPr lang="zh-CN" altLang="en-US" sz="3200" b="1" dirty="0">
                  <a:solidFill>
                    <a:srgbClr val="FF0000"/>
                  </a:solidFill>
                  <a:effectLst>
                    <a:outerShdw blurRad="38100" dist="38100" dir="2700000">
                      <a:srgbClr val="C0C0C0"/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rPr>
                <a:t>条形图能清楚地表示出每个项目的具体数目。</a:t>
              </a:r>
            </a:p>
          </p:txBody>
        </p:sp>
      </p:grpSp>
      <p:sp>
        <p:nvSpPr>
          <p:cNvPr id="31" name="矩形 30">
            <a:extLst>
              <a:ext uri="{FF2B5EF4-FFF2-40B4-BE49-F238E27FC236}">
                <a16:creationId xmlns:a16="http://schemas.microsoft.com/office/drawing/2014/main" xmlns="" id="{9FCB7773-3CD5-40DB-A1C9-2763B5E3EAC2}"/>
              </a:ext>
            </a:extLst>
          </p:cNvPr>
          <p:cNvSpPr/>
          <p:nvPr/>
        </p:nvSpPr>
        <p:spPr>
          <a:xfrm>
            <a:off x="4655840" y="-3558"/>
            <a:ext cx="2954648" cy="923326"/>
          </a:xfrm>
          <a:prstGeom prst="rect">
            <a:avLst/>
          </a:prstGeom>
          <a:noFill/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zh-CN" altLang="en-US" sz="54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知识精讲</a:t>
            </a:r>
          </a:p>
        </p:txBody>
      </p:sp>
    </p:spTree>
    <p:extLst>
      <p:ext uri="{BB962C8B-B14F-4D97-AF65-F5344CB8AC3E}">
        <p14:creationId xmlns:p14="http://schemas.microsoft.com/office/powerpoint/2010/main" val="17944075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5730" name="文本框 1225729"/>
          <p:cNvSpPr txBox="1"/>
          <p:nvPr/>
        </p:nvSpPr>
        <p:spPr>
          <a:xfrm>
            <a:off x="304800" y="965071"/>
            <a:ext cx="9144000" cy="5139869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  <a:buClr>
                <a:schemeClr val="bg1"/>
              </a:buClr>
            </a:pPr>
            <a:r>
              <a:rPr lang="zh-CN" altLang="en-US" sz="4000" b="1" dirty="0"/>
              <a:t>画条形统计图的步骤：</a:t>
            </a:r>
          </a:p>
          <a:p>
            <a:pPr algn="just">
              <a:spcBef>
                <a:spcPct val="50000"/>
              </a:spcBef>
              <a:buClr>
                <a:schemeClr val="bg1"/>
              </a:buClr>
            </a:pPr>
            <a:r>
              <a:rPr lang="zh-CN" altLang="en-US" sz="3200" b="1" dirty="0"/>
              <a:t>①写出统计图名称；</a:t>
            </a:r>
          </a:p>
          <a:p>
            <a:pPr algn="just">
              <a:spcBef>
                <a:spcPct val="50000"/>
              </a:spcBef>
              <a:buClr>
                <a:schemeClr val="bg1"/>
              </a:buClr>
            </a:pPr>
            <a:r>
              <a:rPr lang="zh-CN" altLang="en-US" sz="3200" b="1" dirty="0"/>
              <a:t>②画出横、纵两条互相</a:t>
            </a:r>
          </a:p>
          <a:p>
            <a:pPr algn="just">
              <a:spcBef>
                <a:spcPct val="50000"/>
              </a:spcBef>
              <a:buClr>
                <a:schemeClr val="bg1"/>
              </a:buClr>
            </a:pPr>
            <a:r>
              <a:rPr lang="zh-CN" altLang="en-US" sz="3200" b="1" dirty="0"/>
              <a:t>垂直的数轴（有时不画箭头）；</a:t>
            </a:r>
          </a:p>
          <a:p>
            <a:pPr algn="just">
              <a:spcBef>
                <a:spcPct val="50000"/>
              </a:spcBef>
              <a:buClr>
                <a:schemeClr val="bg1"/>
              </a:buClr>
            </a:pPr>
            <a:r>
              <a:rPr lang="zh-CN" altLang="en-US" sz="3200" b="1" dirty="0"/>
              <a:t>③确定长方形的宽度和间隔；</a:t>
            </a:r>
          </a:p>
          <a:p>
            <a:pPr algn="just">
              <a:spcBef>
                <a:spcPct val="50000"/>
              </a:spcBef>
              <a:buClr>
                <a:schemeClr val="bg1"/>
              </a:buClr>
            </a:pPr>
            <a:r>
              <a:rPr lang="zh-CN" altLang="en-US" sz="3200" b="1" dirty="0"/>
              <a:t>④确定长度单位和数量；</a:t>
            </a:r>
          </a:p>
          <a:p>
            <a:pPr algn="just">
              <a:spcBef>
                <a:spcPct val="50000"/>
              </a:spcBef>
              <a:buClr>
                <a:schemeClr val="bg1"/>
              </a:buClr>
            </a:pPr>
            <a:r>
              <a:rPr lang="zh-CN" altLang="en-US" sz="3200" b="1" dirty="0"/>
              <a:t>制成长方形并在长方形上方写上数据。 </a:t>
            </a:r>
          </a:p>
        </p:txBody>
      </p:sp>
      <p:graphicFrame>
        <p:nvGraphicFramePr>
          <p:cNvPr id="1225731" name="对象 1225730"/>
          <p:cNvGraphicFramePr/>
          <p:nvPr>
            <p:extLst>
              <p:ext uri="{D42A27DB-BD31-4B8C-83A1-F6EECF244321}">
                <p14:modId xmlns:p14="http://schemas.microsoft.com/office/powerpoint/2010/main" val="2237796243"/>
              </p:ext>
            </p:extLst>
          </p:nvPr>
        </p:nvGraphicFramePr>
        <p:xfrm>
          <a:off x="7456714" y="965071"/>
          <a:ext cx="4419600" cy="385802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31" r:id="rId3" imgW="4222115" imgH="3815715" progId="Excel.Chart.8">
                  <p:embed/>
                </p:oleObj>
              </mc:Choice>
              <mc:Fallback>
                <p:oleObj r:id="rId3" imgW="4222115" imgH="3815715" progId="Excel.Chart.8">
                  <p:embed/>
                  <p:pic>
                    <p:nvPicPr>
                      <p:cNvPr id="0" name="图片 3076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7456714" y="965071"/>
                        <a:ext cx="4419600" cy="3858022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矩形 4">
            <a:extLst>
              <a:ext uri="{FF2B5EF4-FFF2-40B4-BE49-F238E27FC236}">
                <a16:creationId xmlns:a16="http://schemas.microsoft.com/office/drawing/2014/main" xmlns="" id="{783BC499-0803-4799-A3C3-9F350B9D5055}"/>
              </a:ext>
            </a:extLst>
          </p:cNvPr>
          <p:cNvSpPr/>
          <p:nvPr/>
        </p:nvSpPr>
        <p:spPr>
          <a:xfrm>
            <a:off x="4655839" y="-3558"/>
            <a:ext cx="2954648" cy="923326"/>
          </a:xfrm>
          <a:prstGeom prst="rect">
            <a:avLst/>
          </a:prstGeom>
          <a:noFill/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zh-CN" altLang="en-US" sz="54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知识精讲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模板222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模板111[兼容模式]" id="{34F24D7E-9287-4275-BD21-0019252FFA67}" vid="{19D19524-5270-4A0E-913B-E557C84C1B08}"/>
    </a:ext>
  </a:extLst>
</a:theme>
</file>

<file path=ppt/theme/theme2.xml><?xml version="1.0" encoding="utf-8"?>
<a:theme xmlns:a="http://schemas.openxmlformats.org/drawingml/2006/main" name="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Cambria-Calibri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2007-20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atMod val="350000"/>
                <a:shade val="99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模板222</Template>
  <TotalTime>1364</TotalTime>
  <Words>1343</Words>
  <Application>Microsoft Office PowerPoint</Application>
  <PresentationFormat>自定义</PresentationFormat>
  <Paragraphs>189</Paragraphs>
  <Slides>25</Slides>
  <Notes>1</Notes>
  <HiddenSlides>0</HiddenSlides>
  <MMClips>0</MMClips>
  <ScaleCrop>false</ScaleCrop>
  <HeadingPairs>
    <vt:vector size="6" baseType="variant">
      <vt:variant>
        <vt:lpstr>主题</vt:lpstr>
      </vt:variant>
      <vt:variant>
        <vt:i4>1</vt:i4>
      </vt:variant>
      <vt:variant>
        <vt:lpstr>嵌入 OLE 服务器</vt:lpstr>
      </vt:variant>
      <vt:variant>
        <vt:i4>2</vt:i4>
      </vt:variant>
      <vt:variant>
        <vt:lpstr>幻灯片标题</vt:lpstr>
      </vt:variant>
      <vt:variant>
        <vt:i4>25</vt:i4>
      </vt:variant>
    </vt:vector>
  </HeadingPairs>
  <TitlesOfParts>
    <vt:vector size="28" baseType="lpstr">
      <vt:lpstr>模板222</vt:lpstr>
      <vt:lpstr>Microsoft Excel 图表</vt:lpstr>
      <vt:lpstr>Microsoft Graph 图表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Administrator</dc:creator>
  <cp:lastModifiedBy>ckb</cp:lastModifiedBy>
  <cp:revision>167</cp:revision>
  <dcterms:created xsi:type="dcterms:W3CDTF">2018-06-03T02:36:38Z</dcterms:created>
  <dcterms:modified xsi:type="dcterms:W3CDTF">2020-04-24T02:56:30Z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  <property fmtid="{D5CDD505-2E9C-101B-9397-08002B2CF9AE}" pid="3" name="KSOProductBuildVer">
    <vt:lpwstr>2052-10.1.0.6929</vt:lpwstr>
  </property>
</Properties>
</file>